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handoutMasters/handoutMaster1.xml" ContentType="application/vnd.openxmlformats-officedocument.presentationml.handoutMaster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7" r:id="rId2"/>
    <p:sldId id="256" r:id="rId3"/>
    <p:sldId id="258" r:id="rId4"/>
    <p:sldId id="303" r:id="rId5"/>
    <p:sldId id="259" r:id="rId6"/>
    <p:sldId id="263" r:id="rId7"/>
    <p:sldId id="305" r:id="rId8"/>
    <p:sldId id="318" r:id="rId9"/>
    <p:sldId id="266" r:id="rId10"/>
    <p:sldId id="306" r:id="rId11"/>
    <p:sldId id="308" r:id="rId12"/>
    <p:sldId id="307" r:id="rId13"/>
    <p:sldId id="304" r:id="rId14"/>
    <p:sldId id="273" r:id="rId15"/>
    <p:sldId id="274" r:id="rId16"/>
    <p:sldId id="309" r:id="rId17"/>
    <p:sldId id="276" r:id="rId18"/>
    <p:sldId id="275" r:id="rId19"/>
    <p:sldId id="277" r:id="rId20"/>
    <p:sldId id="310" r:id="rId21"/>
    <p:sldId id="282" r:id="rId22"/>
    <p:sldId id="298" r:id="rId23"/>
    <p:sldId id="311" r:id="rId24"/>
    <p:sldId id="313" r:id="rId25"/>
    <p:sldId id="312" r:id="rId26"/>
    <p:sldId id="314" r:id="rId27"/>
    <p:sldId id="289" r:id="rId28"/>
    <p:sldId id="291" r:id="rId29"/>
    <p:sldId id="315" r:id="rId30"/>
    <p:sldId id="316" r:id="rId31"/>
    <p:sldId id="317" r:id="rId32"/>
    <p:sldId id="262" r:id="rId33"/>
    <p:sldId id="297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wner\Desktop\Copy%20of%201%20Vendors%20&amp;%20Product%20Information%20(Responses)%20EL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47.200.3\Institutional%20Bids\Customer%20Service\Shows\2016%20ANC\Roundtable%20prep\EDITED%20SURVEY%20RESULTS\1%20Vendors%20&amp;%20Product%20Information%20(Responses)%20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47.200.3\Institutional%20Bids\Customer%20Service\Shows\2016%20ANC\Roundtable%20prep\EDITED%20SURVEY%20RESULTS\4%20Evaluating%20and%20Awarding%20the%20Bid%20(Responses)%20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47.200.3\Institutional%20Bids\Customer%20Service\Shows\2016%20ANC\Roundtable%20prep\EDITED%20SURVEY%20RESULTS\4%20Evaluating%20and%20Awarding%20the%20Bid%20(Responses)%20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1 Vendors &amp; Product Information (Responses) EL.xlsx]Q3A Pivot!PivotTable2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>
              <a:lumMod val="6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9795137449924025"/>
              <c:y val="6.194924084010705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9.5827561028555622E-2"/>
              <c:y val="5.12123752874181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9.5827561028555622E-2"/>
              <c:y val="5.12123752874181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9795137449924025"/>
              <c:y val="6.194924084010705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9.5827561028555622E-2"/>
              <c:y val="5.121237528741811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29795137449924025"/>
              <c:y val="6.194924084010705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13859957317996868"/>
          <c:y val="0.12615862941675846"/>
          <c:w val="0.72799330597034906"/>
          <c:h val="0.81134156994428375"/>
        </c:manualLayout>
      </c:layout>
      <c:pieChart>
        <c:varyColors val="1"/>
        <c:ser>
          <c:idx val="0"/>
          <c:order val="0"/>
          <c:tx>
            <c:strRef>
              <c:f>'Q3A Pivot'!$B$3</c:f>
              <c:strCache>
                <c:ptCount val="1"/>
                <c:pt idx="0">
                  <c:v>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6F-4F61-8287-5B4D28BE72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6F-4F61-8287-5B4D28BE72E4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6F-4F61-8287-5B4D28BE72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6F-4F61-8287-5B4D28BE72E4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6F-4F61-8287-5B4D28BE72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46F-4F61-8287-5B4D28BE72E4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46F-4F61-8287-5B4D28BE72E4}"/>
              </c:ext>
            </c:extLst>
          </c:dPt>
          <c:dLbls>
            <c:dLbl>
              <c:idx val="0"/>
              <c:layout>
                <c:manualLayout>
                  <c:x val="-0.24127495669549137"/>
                  <c:y val="0.125930104702140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6F-4F61-8287-5B4D28BE72E4}"/>
                </c:ext>
              </c:extLst>
            </c:dLbl>
            <c:dLbl>
              <c:idx val="1"/>
              <c:layout>
                <c:manualLayout>
                  <c:x val="-4.7747194483190612E-2"/>
                  <c:y val="-0.1135508092691264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6F-4F61-8287-5B4D28BE72E4}"/>
                </c:ext>
              </c:extLst>
            </c:dLbl>
            <c:dLbl>
              <c:idx val="5"/>
              <c:layout>
                <c:manualLayout>
                  <c:x val="-7.651978885352298E-2"/>
                  <c:y val="2.019362988244054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46F-4F61-8287-5B4D28BE72E4}"/>
                </c:ext>
              </c:extLst>
            </c:dLbl>
            <c:dLbl>
              <c:idx val="6"/>
              <c:layout>
                <c:manualLayout>
                  <c:x val="0.3555970195785648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63407320085805"/>
                      <c:h val="0.254966014262380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246F-4F61-8287-5B4D28BE7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'Q3A Pivot'!$A$4:$A$11</c:f>
              <c:strCache>
                <c:ptCount val="7"/>
                <c:pt idx="0">
                  <c:v>When Placing an Order</c:v>
                </c:pt>
                <c:pt idx="1">
                  <c:v>Through the Distributor in another way</c:v>
                </c:pt>
                <c:pt idx="2">
                  <c:v>Not notified</c:v>
                </c:pt>
                <c:pt idx="3">
                  <c:v>Other</c:v>
                </c:pt>
                <c:pt idx="4">
                  <c:v>Through Brokers</c:v>
                </c:pt>
                <c:pt idx="5">
                  <c:v>When the product does not show up for delivery</c:v>
                </c:pt>
                <c:pt idx="6">
                  <c:v>Have not experienced a discontinuation or reformulation</c:v>
                </c:pt>
              </c:strCache>
            </c:strRef>
          </c:cat>
          <c:val>
            <c:numRef>
              <c:f>'Q3A Pivot'!$B$4:$B$11</c:f>
              <c:numCache>
                <c:formatCode>General</c:formatCode>
                <c:ptCount val="7"/>
                <c:pt idx="0">
                  <c:v>16</c:v>
                </c:pt>
                <c:pt idx="1">
                  <c:v>12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46F-4F61-8287-5B4D28BE7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[1 Vendors &amp; Product Information (Responses) EL.xlsx]Q8B Pivot!PivotTable2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'Q8B Pivot'!$B$3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76-489D-A6B0-A93299C05C0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76-489D-A6B0-A93299C05C0B}"/>
              </c:ext>
            </c:extLst>
          </c:dPt>
          <c:dLbls>
            <c:dLbl>
              <c:idx val="0"/>
              <c:layout>
                <c:manualLayout>
                  <c:x val="-0.14873504431848822"/>
                  <c:y val="-0.308882944239558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76-489D-A6B0-A93299C05C0B}"/>
                </c:ext>
              </c:extLst>
            </c:dLbl>
            <c:dLbl>
              <c:idx val="1"/>
              <c:layout>
                <c:manualLayout>
                  <c:x val="0.15764517930528274"/>
                  <c:y val="0.20313114804121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76-489D-A6B0-A93299C05C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'Q8B Pivot'!$A$4:$A$6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'Q8B Pivot'!$B$4:$B$6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76-489D-A6B0-A93299C05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[4 Evaluating and Awarding the Bid (Responses) EL.xlsx]Q5A and C Pivots!PivotTable5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'Q5A and C Pivots'!$B$3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3366CC"/>
              </a:solidFill>
              <a:ln w="19050">
                <a:solidFill>
                  <a:srgbClr val="3366C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93-4D37-9BAD-E503B2A71FD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93-4D37-9BAD-E503B2A71FD0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93-4D37-9BAD-E503B2A71F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93-4D37-9BAD-E503B2A71FD0}"/>
              </c:ext>
            </c:extLst>
          </c:dPt>
          <c:dLbls>
            <c:dLbl>
              <c:idx val="0"/>
              <c:layout>
                <c:manualLayout>
                  <c:x val="-0.18040442745365698"/>
                  <c:y val="-0.24508342667685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93-4D37-9BAD-E503B2A71FD0}"/>
                </c:ext>
              </c:extLst>
            </c:dLbl>
            <c:dLbl>
              <c:idx val="1"/>
              <c:layout>
                <c:manualLayout>
                  <c:x val="0.23095912545000755"/>
                  <c:y val="0.177758999745748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93-4D37-9BAD-E503B2A71F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'Q5A and C Pivots'!$A$4:$A$8</c:f>
              <c:strCache>
                <c:ptCount val="4"/>
                <c:pt idx="0">
                  <c:v>All bidders</c:v>
                </c:pt>
                <c:pt idx="1">
                  <c:v>The winning vendor</c:v>
                </c:pt>
                <c:pt idx="2">
                  <c:v>The Distributor</c:v>
                </c:pt>
                <c:pt idx="3">
                  <c:v>Sales Rep</c:v>
                </c:pt>
              </c:strCache>
            </c:strRef>
          </c:cat>
          <c:val>
            <c:numRef>
              <c:f>'Q5A and C Pivots'!$B$4:$B$8</c:f>
              <c:numCache>
                <c:formatCode>General</c:formatCode>
                <c:ptCount val="4"/>
                <c:pt idx="0">
                  <c:v>30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93-4D37-9BAD-E503B2A71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[4 Evaluating and Awarding the Bid (Responses) EL.xlsx]Q5A and C Pivots!PivotTable6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8.9781112996921958E-2"/>
          <c:y val="0.12220374336945816"/>
          <c:w val="0.81498154872162143"/>
          <c:h val="0.77638378060137925"/>
        </c:manualLayout>
      </c:layout>
      <c:pieChart>
        <c:varyColors val="1"/>
        <c:ser>
          <c:idx val="0"/>
          <c:order val="0"/>
          <c:tx>
            <c:strRef>
              <c:f>'Q5A and C Pivots'!$B$11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02-436A-844C-FEBB5A059F73}"/>
              </c:ext>
            </c:extLst>
          </c:dPt>
          <c:dPt>
            <c:idx val="1"/>
            <c:bubble3D val="0"/>
            <c:spPr>
              <a:solidFill>
                <a:srgbClr val="3366CC"/>
              </a:solidFill>
              <a:ln w="19050">
                <a:solidFill>
                  <a:srgbClr val="3366C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02-436A-844C-FEBB5A059F73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02-436A-844C-FEBB5A059F73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402-436A-844C-FEBB5A059F73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402-436A-844C-FEBB5A059F73}"/>
              </c:ext>
            </c:extLst>
          </c:dPt>
          <c:dLbls>
            <c:dLbl>
              <c:idx val="0"/>
              <c:layout>
                <c:manualLayout>
                  <c:x val="-0.24691137908671812"/>
                  <c:y val="7.01292801408829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02-436A-844C-FEBB5A059F73}"/>
                </c:ext>
              </c:extLst>
            </c:dLbl>
            <c:dLbl>
              <c:idx val="1"/>
              <c:layout>
                <c:manualLayout>
                  <c:x val="0.19214542697768411"/>
                  <c:y val="-0.16038956777068417"/>
                </c:manualLayout>
              </c:layout>
              <c:tx>
                <c:rich>
                  <a:bodyPr/>
                  <a:lstStyle/>
                  <a:p>
                    <a:fld id="{F49B6CED-8CBF-4535-8717-AFDA600173E2}" type="CATEGORYNAME">
                      <a:rPr lang="en-US" sz="1400" baseline="0"/>
                      <a:pPr/>
                      <a:t>[CATEGORY NAME]</a:t>
                    </a:fld>
                    <a:r>
                      <a:rPr lang="en-US" sz="1400" baseline="0" dirty="0"/>
                      <a:t>
</a:t>
                    </a:r>
                    <a:fld id="{74AB6325-BC25-46FA-B50D-E04F0D2C6EB4}" type="PERCENTAGE">
                      <a:rPr lang="en-US" sz="1400" baseline="0"/>
                      <a:pPr/>
                      <a:t>[PERCENTAGE]</a:t>
                    </a:fld>
                    <a:endParaRPr lang="en-US" sz="14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25254222629857"/>
                      <c:h val="0.285265231191165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402-436A-844C-FEBB5A059F7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402-436A-844C-FEBB5A059F73}"/>
                </c:ext>
              </c:extLst>
            </c:dLbl>
            <c:dLbl>
              <c:idx val="3"/>
              <c:layout>
                <c:manualLayout>
                  <c:x val="-7.4297033037873626E-3"/>
                  <c:y val="-4.729423613221093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5EFA17E-2143-49E4-8E21-6809ECC911B2}" type="CATEGORYNAME">
                      <a:rPr lang="en-US" sz="1200" baseline="0" dirty="0"/>
                      <a:pPr algn="l">
                        <a:defRPr sz="1200">
                          <a:solidFill>
                            <a:sysClr val="windowText" lastClr="000000"/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/>
                      <a:t>
	</a:t>
                    </a:r>
                    <a:fld id="{CD95FFEB-1868-4BAA-9FA8-A5890DB9B366}" type="PERCENTAGE">
                      <a:rPr lang="en-US" sz="1200" baseline="0" smtClean="0"/>
                      <a:pPr algn="l">
                        <a:defRPr sz="1200">
                          <a:solidFill>
                            <a:sysClr val="windowText" lastClr="000000"/>
                          </a:solidFill>
                        </a:defRPr>
                      </a:pPr>
                      <a:t>[PERCENTAGE]</a:t>
                    </a:fld>
                    <a:endParaRPr lang="en-US" sz="12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69610844398124"/>
                      <c:h val="0.180528773497355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402-436A-844C-FEBB5A059F73}"/>
                </c:ext>
              </c:extLst>
            </c:dLbl>
            <c:dLbl>
              <c:idx val="4"/>
              <c:layout>
                <c:manualLayout>
                  <c:x val="0.1268572378654301"/>
                  <c:y val="1.966575582088978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44720790559784"/>
                      <c:h val="0.115001697476009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402-436A-844C-FEBB5A059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'Q5A and C Pivots'!$A$12:$A$17</c:f>
              <c:strCache>
                <c:ptCount val="5"/>
                <c:pt idx="0">
                  <c:v>Only winning items</c:v>
                </c:pt>
                <c:pt idx="1">
                  <c:v>Bidders are only notified of whether they won or lost.</c:v>
                </c:pt>
                <c:pt idx="2">
                  <c:v>Complete bid tabulation</c:v>
                </c:pt>
                <c:pt idx="3">
                  <c:v>Bidders are notified of the items that they were awarded.</c:v>
                </c:pt>
                <c:pt idx="4">
                  <c:v>All quotes are sent</c:v>
                </c:pt>
              </c:strCache>
            </c:strRef>
          </c:cat>
          <c:val>
            <c:numRef>
              <c:f>'Q5A and C Pivots'!$B$12:$B$17</c:f>
              <c:numCache>
                <c:formatCode>General</c:formatCode>
                <c:ptCount val="5"/>
                <c:pt idx="0">
                  <c:v>9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02-436A-844C-FEBB5A059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0.47747</cdr:x>
      <cdr:y>0.0669</cdr:y>
    </cdr:from>
    <cdr:to>
      <cdr:x>0.69013</cdr:x>
      <cdr:y>0.12615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2335573" y="293615"/>
          <a:ext cx="1040235" cy="26005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3070D5-D927-45F3-A7F7-D2BD497501CF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5D68F6-74AB-43BA-A286-9C5989153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3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0B7AF2-128A-4038-8754-0ED58718C96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342F40-69BB-4594-A62B-5CAFF5FFC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4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E0385-98BF-46E1-B764-5F73F790AC5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86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anAntonio LOGO final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67" y="5467511"/>
            <a:ext cx="1058983" cy="75549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9144459" cy="2655283"/>
          </a:xfrm>
          <a:prstGeom prst="rect">
            <a:avLst/>
          </a:prstGeom>
          <a:solidFill>
            <a:srgbClr val="AD0101"/>
          </a:solidFill>
          <a:ln w="222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-Book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598367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5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0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6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598367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b="1" dirty="0">
                <a:solidFill>
                  <a:srgbClr val="303030">
                    <a:lumMod val="90000"/>
                    <a:lumOff val="10000"/>
                  </a:srgbClr>
                </a:solidFill>
                <a:latin typeface="Arial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6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1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E6987EC-1B88-44D2-8F22-A6139338684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67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9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3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303030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Gotham-Book"/>
              </a:rPr>
              <a:t>© COPYRIGHT 2016 SCHOOL NUTRITION ASSOCIATION – #ANC16 – SAN ANTONIO,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C4A0F-6905-421C-BCCB-BA92F7934C7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NA-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404" y="5649415"/>
            <a:ext cx="733981" cy="52754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82885" y="6284466"/>
            <a:ext cx="8122499" cy="45719"/>
          </a:xfrm>
          <a:prstGeom prst="rect">
            <a:avLst/>
          </a:prstGeom>
          <a:solidFill>
            <a:srgbClr val="AD0101"/>
          </a:solidFill>
          <a:ln w="222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-Book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"/>
            <a:ext cx="9144459" cy="365126"/>
          </a:xfrm>
          <a:prstGeom prst="rect">
            <a:avLst/>
          </a:prstGeom>
          <a:solidFill>
            <a:srgbClr val="AD0101"/>
          </a:solidFill>
          <a:ln w="222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-Book"/>
              <a:ea typeface="+mn-ea"/>
              <a:cs typeface="+mn-cs"/>
            </a:endParaRPr>
          </a:p>
        </p:txBody>
      </p:sp>
      <p:pic>
        <p:nvPicPr>
          <p:cNvPr id="10" name="Picture 9" descr="STAR-outline-2016.eps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255" y="-100250"/>
            <a:ext cx="715745" cy="7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7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1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3189807"/>
          </a:xfrm>
        </p:spPr>
        <p:txBody>
          <a:bodyPr>
            <a:normAutofit fontScale="90000"/>
          </a:bodyPr>
          <a:lstStyle/>
          <a:p>
            <a:r>
              <a:rPr lang="en-US" dirty="0"/>
              <a:t>Improving Procurement, One Conversation at a Time	</a:t>
            </a:r>
          </a:p>
        </p:txBody>
      </p:sp>
    </p:spTree>
    <p:extLst>
      <p:ext uri="{BB962C8B-B14F-4D97-AF65-F5344CB8AC3E}">
        <p14:creationId xmlns:p14="http://schemas.microsoft.com/office/powerpoint/2010/main" val="357870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9336" y="450732"/>
            <a:ext cx="3145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Do you have trouble finding new vendors?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436212"/>
              </p:ext>
            </p:extLst>
          </p:nvPr>
        </p:nvGraphicFramePr>
        <p:xfrm>
          <a:off x="-246300" y="1793593"/>
          <a:ext cx="4113069" cy="3735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4578736" y="435091"/>
            <a:ext cx="4049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If yes, why do you think this is?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294" y="1023456"/>
            <a:ext cx="5323558" cy="4630723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470564" y="528506"/>
            <a:ext cx="0" cy="5528538"/>
          </a:xfrm>
          <a:prstGeom prst="line">
            <a:avLst/>
          </a:prstGeom>
          <a:ln w="222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45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71" y="500062"/>
            <a:ext cx="7886700" cy="1325563"/>
          </a:xfrm>
        </p:spPr>
        <p:txBody>
          <a:bodyPr/>
          <a:lstStyle/>
          <a:p>
            <a:r>
              <a:rPr lang="en-US" dirty="0"/>
              <a:t> Vendors &amp; Product Information</a:t>
            </a:r>
            <a:br>
              <a:rPr lang="en-US" dirty="0"/>
            </a:br>
            <a:r>
              <a:rPr lang="en-US" dirty="0"/>
              <a:t>	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Finding vendors that will divert products for commodity</a:t>
            </a:r>
          </a:p>
          <a:p>
            <a:r>
              <a:rPr lang="en-US" sz="2400" dirty="0"/>
              <a:t>Short notice of product changes could have larger effects</a:t>
            </a:r>
          </a:p>
          <a:p>
            <a:pPr lvl="1"/>
            <a:r>
              <a:rPr lang="en-US" sz="2000" dirty="0"/>
              <a:t>Allergens</a:t>
            </a:r>
          </a:p>
          <a:p>
            <a:pPr lvl="1"/>
            <a:r>
              <a:rPr lang="en-US" sz="2000" dirty="0"/>
              <a:t>Extra stocking / space required</a:t>
            </a:r>
          </a:p>
          <a:p>
            <a:r>
              <a:rPr lang="en-US" sz="2400" dirty="0"/>
              <a:t>Certain vendors are limited by region</a:t>
            </a:r>
          </a:p>
          <a:p>
            <a:pPr lvl="1"/>
            <a:r>
              <a:rPr lang="en-US" sz="2000" dirty="0"/>
              <a:t>Bread and Bakery Items</a:t>
            </a:r>
          </a:p>
          <a:p>
            <a:pPr lvl="1"/>
            <a:r>
              <a:rPr lang="en-US" sz="2000" dirty="0"/>
              <a:t>Milk and Dairy Items</a:t>
            </a:r>
          </a:p>
          <a:p>
            <a:r>
              <a:rPr lang="en-US" sz="2400" dirty="0"/>
              <a:t>Increased regulations forcing manufacturers to leave K12</a:t>
            </a:r>
          </a:p>
        </p:txBody>
      </p:sp>
    </p:spTree>
    <p:extLst>
      <p:ext uri="{BB962C8B-B14F-4D97-AF65-F5344CB8AC3E}">
        <p14:creationId xmlns:p14="http://schemas.microsoft.com/office/powerpoint/2010/main" val="169472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71" y="500062"/>
            <a:ext cx="7886700" cy="1325563"/>
          </a:xfrm>
        </p:spPr>
        <p:txBody>
          <a:bodyPr/>
          <a:lstStyle/>
          <a:p>
            <a:r>
              <a:rPr lang="en-US" dirty="0"/>
              <a:t> Vendors &amp; Product Information</a:t>
            </a:r>
            <a:br>
              <a:rPr lang="en-US" dirty="0"/>
            </a:br>
            <a:r>
              <a:rPr lang="en-US" dirty="0"/>
              <a:t>	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03" y="1359568"/>
            <a:ext cx="7886700" cy="369845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342900" lvl="1" indent="-342900">
              <a:spcBef>
                <a:spcPts val="1000"/>
              </a:spcBef>
            </a:pPr>
            <a:r>
              <a:rPr lang="en-US" dirty="0"/>
              <a:t>Bring accurate product info to meetings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dirty="0"/>
              <a:t>CN Labels, PFS, Availability, etc.</a:t>
            </a:r>
          </a:p>
          <a:p>
            <a:pPr marL="342900" lvl="1" indent="-342900">
              <a:spcBef>
                <a:spcPts val="1000"/>
              </a:spcBef>
            </a:pPr>
            <a:r>
              <a:rPr lang="en-US" dirty="0"/>
              <a:t>Talk to other districts about with whom they work</a:t>
            </a:r>
          </a:p>
          <a:p>
            <a:pPr lvl="1"/>
            <a:r>
              <a:rPr lang="en-US" sz="2000" dirty="0"/>
              <a:t>Communicate with all members of the supply chain</a:t>
            </a:r>
          </a:p>
          <a:p>
            <a:pPr lvl="1"/>
            <a:r>
              <a:rPr lang="en-US" sz="2000" dirty="0"/>
              <a:t>Use appropriate channels of communication, (i.e. phone calls, emails, scheduled meetings)</a:t>
            </a:r>
          </a:p>
          <a:p>
            <a:r>
              <a:rPr lang="en-US" sz="2400" dirty="0"/>
              <a:t>Time is of the essence – work out a schedule that works for everyone</a:t>
            </a:r>
          </a:p>
          <a:p>
            <a:r>
              <a:rPr lang="en-US" sz="2400" dirty="0"/>
              <a:t>Be aware that alternate or replacement items may require special orders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842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647" y="262485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Topic 2</a:t>
            </a:r>
            <a:br>
              <a:rPr lang="en-US" dirty="0"/>
            </a:br>
            <a:r>
              <a:rPr lang="en-US" dirty="0"/>
              <a:t> Forecasting Quantities</a:t>
            </a:r>
          </a:p>
        </p:txBody>
      </p:sp>
    </p:spTree>
    <p:extLst>
      <p:ext uri="{BB962C8B-B14F-4D97-AF65-F5344CB8AC3E}">
        <p14:creationId xmlns:p14="http://schemas.microsoft.com/office/powerpoint/2010/main" val="3844295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119348"/>
            <a:ext cx="9144000" cy="1357114"/>
          </a:xfrm>
        </p:spPr>
        <p:txBody>
          <a:bodyPr>
            <a:normAutofit/>
          </a:bodyPr>
          <a:lstStyle/>
          <a:p>
            <a:r>
              <a:rPr lang="en-US" sz="3500" dirty="0"/>
              <a:t>How do you come up with forecast quantities?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7201" y="1061021"/>
            <a:ext cx="7886700" cy="5530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512" y="1337568"/>
            <a:ext cx="6555834" cy="458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6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2467" y="119348"/>
            <a:ext cx="8843749" cy="1325563"/>
          </a:xfrm>
        </p:spPr>
        <p:txBody>
          <a:bodyPr>
            <a:normAutofit/>
          </a:bodyPr>
          <a:lstStyle/>
          <a:p>
            <a:r>
              <a:rPr lang="en-US" sz="3600" dirty="0"/>
              <a:t>Would you ever provide a forecast of zero?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7201" y="1061021"/>
            <a:ext cx="7886700" cy="5530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11358" y="2126061"/>
            <a:ext cx="27759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/>
              <a:t>Of those who list zero, reasons why include:</a:t>
            </a:r>
          </a:p>
          <a:p>
            <a:pPr algn="ctr"/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Difficult to forecast for new products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Bidding two or more similar products</a:t>
            </a:r>
          </a:p>
          <a:p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66" y="1444911"/>
            <a:ext cx="5749053" cy="399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6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82" y="188958"/>
            <a:ext cx="8825218" cy="1019057"/>
          </a:xfrm>
        </p:spPr>
        <p:txBody>
          <a:bodyPr/>
          <a:lstStyle/>
          <a:p>
            <a:r>
              <a:rPr lang="en-US" dirty="0"/>
              <a:t>How accurate are your forecasts?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00" y="973123"/>
            <a:ext cx="8247926" cy="524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45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7446" y="0"/>
            <a:ext cx="9026554" cy="1191237"/>
          </a:xfrm>
        </p:spPr>
        <p:txBody>
          <a:bodyPr>
            <a:normAutofit/>
          </a:bodyPr>
          <a:lstStyle/>
          <a:p>
            <a:r>
              <a:rPr lang="en-US" sz="3200" dirty="0"/>
              <a:t>When are forecasts updated throughout the year?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05152" y="1275706"/>
            <a:ext cx="7886700" cy="2012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/>
              <a:t>	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917442"/>
            <a:ext cx="5507417" cy="528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49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4790" y="1662097"/>
            <a:ext cx="8679188" cy="39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800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Student preference significantly affects usage</a:t>
            </a:r>
          </a:p>
          <a:p>
            <a:pPr marL="285750" indent="-285750"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Difficult to plan for upcoming year</a:t>
            </a:r>
          </a:p>
          <a:p>
            <a:pPr marL="285750" indent="-285750"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If item isn’t delivered on time it affects usage numbers / storage space</a:t>
            </a:r>
          </a:p>
          <a:p>
            <a:pPr marL="285750" indent="-285750"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Menu changes</a:t>
            </a:r>
          </a:p>
          <a:p>
            <a:pPr marL="285750" indent="-285750"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Hard to forecast for Smart Snacks items, find variety kids will eat</a:t>
            </a:r>
          </a:p>
          <a:p>
            <a:pPr marL="285750" indent="-285750"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Commodity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0229" y="336534"/>
            <a:ext cx="88437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Forecasting Quantities</a:t>
            </a:r>
            <a:br>
              <a:rPr lang="en-US" dirty="0"/>
            </a:br>
            <a:r>
              <a:rPr lang="en-US" dirty="0"/>
              <a:t>	Challenges</a:t>
            </a:r>
          </a:p>
        </p:txBody>
      </p:sp>
    </p:spTree>
    <p:extLst>
      <p:ext uri="{BB962C8B-B14F-4D97-AF65-F5344CB8AC3E}">
        <p14:creationId xmlns:p14="http://schemas.microsoft.com/office/powerpoint/2010/main" val="4061797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0251" y="421595"/>
            <a:ext cx="8843749" cy="1325563"/>
          </a:xfrm>
        </p:spPr>
        <p:txBody>
          <a:bodyPr/>
          <a:lstStyle/>
          <a:p>
            <a:r>
              <a:rPr lang="en-US" dirty="0"/>
              <a:t>Forecasting Quantities</a:t>
            </a:r>
            <a:br>
              <a:rPr lang="en-US" dirty="0"/>
            </a:br>
            <a:r>
              <a:rPr lang="en-US" dirty="0"/>
              <a:t>	Best Practices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5635" y="1747158"/>
            <a:ext cx="7886700" cy="4351338"/>
          </a:xfrm>
        </p:spPr>
        <p:txBody>
          <a:bodyPr>
            <a:noAutofit/>
          </a:bodyPr>
          <a:lstStyle/>
          <a:p>
            <a:r>
              <a:rPr lang="en-US" dirty="0"/>
              <a:t>Monitor forecasts throughout year  </a:t>
            </a:r>
            <a:endParaRPr lang="en-US" sz="3200" dirty="0"/>
          </a:p>
          <a:p>
            <a:r>
              <a:rPr lang="en-US" dirty="0"/>
              <a:t>Menus drive forecasting/ordering </a:t>
            </a:r>
            <a:endParaRPr lang="en-US" sz="2400" dirty="0"/>
          </a:p>
          <a:p>
            <a:r>
              <a:rPr lang="en-US" dirty="0"/>
              <a:t>Use ADP formula to help forecast: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</a:t>
            </a:r>
            <a:r>
              <a:rPr lang="en-US" sz="2400" dirty="0"/>
              <a:t>servings/case x ADP x # of days on the menu</a:t>
            </a:r>
          </a:p>
          <a:p>
            <a:r>
              <a:rPr lang="en-US" dirty="0"/>
              <a:t>For new products, use similar items &amp; menu cycles from past experience</a:t>
            </a:r>
          </a:p>
          <a:p>
            <a:r>
              <a:rPr lang="en-US" dirty="0"/>
              <a:t>Communicate changes</a:t>
            </a:r>
          </a:p>
        </p:txBody>
      </p:sp>
    </p:spTree>
    <p:extLst>
      <p:ext uri="{BB962C8B-B14F-4D97-AF65-F5344CB8AC3E}">
        <p14:creationId xmlns:p14="http://schemas.microsoft.com/office/powerpoint/2010/main" val="371812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and contrast bid processes of large and small operators</a:t>
            </a:r>
          </a:p>
          <a:p>
            <a:endParaRPr lang="en-US" dirty="0"/>
          </a:p>
          <a:p>
            <a:r>
              <a:rPr lang="en-US" dirty="0"/>
              <a:t>Showcase different strategies for procurement</a:t>
            </a:r>
          </a:p>
          <a:p>
            <a:endParaRPr lang="en-US" dirty="0"/>
          </a:p>
          <a:p>
            <a:r>
              <a:rPr lang="en-US" dirty="0"/>
              <a:t>Identify how to improve the procurement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20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647" y="262485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Topic 3</a:t>
            </a:r>
            <a:br>
              <a:rPr lang="en-US" dirty="0"/>
            </a:br>
            <a:r>
              <a:rPr lang="en-US" dirty="0"/>
              <a:t> Communication with Vendors</a:t>
            </a:r>
          </a:p>
        </p:txBody>
      </p:sp>
    </p:spTree>
    <p:extLst>
      <p:ext uri="{BB962C8B-B14F-4D97-AF65-F5344CB8AC3E}">
        <p14:creationId xmlns:p14="http://schemas.microsoft.com/office/powerpoint/2010/main" val="2661430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4407" y="243281"/>
            <a:ext cx="8843749" cy="1325563"/>
          </a:xfrm>
        </p:spPr>
        <p:txBody>
          <a:bodyPr>
            <a:normAutofit/>
          </a:bodyPr>
          <a:lstStyle/>
          <a:p>
            <a:r>
              <a:rPr lang="en-US" sz="4000" dirty="0"/>
              <a:t>Which supply chain partner do you communicate with most?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8374" y="1493343"/>
            <a:ext cx="7886700" cy="2012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793" y="1423723"/>
            <a:ext cx="6334588" cy="484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00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119348"/>
            <a:ext cx="9144000" cy="1325563"/>
          </a:xfrm>
        </p:spPr>
        <p:txBody>
          <a:bodyPr>
            <a:normAutofit/>
          </a:bodyPr>
          <a:lstStyle/>
          <a:p>
            <a:r>
              <a:rPr lang="en-US" sz="3400" dirty="0"/>
              <a:t>How often do you communicate with vendors?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7201" y="1061021"/>
            <a:ext cx="7886700" cy="5530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64" y="1337568"/>
            <a:ext cx="7435795" cy="458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06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24" y="365126"/>
            <a:ext cx="9009776" cy="1325563"/>
          </a:xfrm>
        </p:spPr>
        <p:txBody>
          <a:bodyPr/>
          <a:lstStyle/>
          <a:p>
            <a:r>
              <a:rPr lang="en-US" dirty="0"/>
              <a:t>Do you feel the communication that does happen is sufficient?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39" y="1793406"/>
            <a:ext cx="4018329" cy="43390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112" y="1766059"/>
            <a:ext cx="281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Yes…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070" y="2350834"/>
            <a:ext cx="2221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Vendors are very helpful gathering and providing info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Very timely, usually responds within the same day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0068" y="1766059"/>
            <a:ext cx="1684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4962" y="2350834"/>
            <a:ext cx="22216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Difficult to get info required by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Want to hear more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Frustrated when there is variance between info provided and product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notified about new products</a:t>
            </a:r>
          </a:p>
        </p:txBody>
      </p:sp>
    </p:spTree>
    <p:extLst>
      <p:ext uri="{BB962C8B-B14F-4D97-AF65-F5344CB8AC3E}">
        <p14:creationId xmlns:p14="http://schemas.microsoft.com/office/powerpoint/2010/main" val="98669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250229" y="336534"/>
            <a:ext cx="88437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Communication with Vendors</a:t>
            </a:r>
            <a:br>
              <a:rPr lang="en-US" dirty="0"/>
            </a:br>
            <a:r>
              <a:rPr lang="en-US" dirty="0"/>
              <a:t>	Challenges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434248" y="1881421"/>
            <a:ext cx="7886700" cy="2254643"/>
          </a:xfrm>
        </p:spPr>
        <p:txBody>
          <a:bodyPr>
            <a:normAutofit/>
          </a:bodyPr>
          <a:lstStyle/>
          <a:p>
            <a:r>
              <a:rPr lang="en-US" dirty="0"/>
              <a:t>Consistent communication of product changes or shortages</a:t>
            </a:r>
          </a:p>
          <a:p>
            <a:r>
              <a:rPr lang="en-US" dirty="0"/>
              <a:t>Response time on certain issues</a:t>
            </a:r>
          </a:p>
        </p:txBody>
      </p:sp>
    </p:spTree>
    <p:extLst>
      <p:ext uri="{BB962C8B-B14F-4D97-AF65-F5344CB8AC3E}">
        <p14:creationId xmlns:p14="http://schemas.microsoft.com/office/powerpoint/2010/main" val="1131045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0251" y="421595"/>
            <a:ext cx="8843749" cy="1325563"/>
          </a:xfrm>
        </p:spPr>
        <p:txBody>
          <a:bodyPr/>
          <a:lstStyle/>
          <a:p>
            <a:r>
              <a:rPr lang="en-US" dirty="0"/>
              <a:t>Communication with Vendors</a:t>
            </a:r>
            <a:br>
              <a:rPr lang="en-US" dirty="0"/>
            </a:br>
            <a:r>
              <a:rPr lang="en-US" dirty="0"/>
              <a:t>	Best Practices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5635" y="1747158"/>
            <a:ext cx="7886700" cy="4351338"/>
          </a:xfrm>
        </p:spPr>
        <p:txBody>
          <a:bodyPr>
            <a:noAutofit/>
          </a:bodyPr>
          <a:lstStyle/>
          <a:p>
            <a:r>
              <a:rPr lang="en-US" dirty="0"/>
              <a:t>Be responsive to voice messages / emails received</a:t>
            </a:r>
          </a:p>
          <a:p>
            <a:r>
              <a:rPr lang="en-US" dirty="0"/>
              <a:t>Communicate with everyone – distributor, broker, and manufacturer – when possible</a:t>
            </a:r>
          </a:p>
          <a:p>
            <a:r>
              <a:rPr lang="en-US" dirty="0"/>
              <a:t>Have a good working relationship with your vendors</a:t>
            </a:r>
          </a:p>
        </p:txBody>
      </p:sp>
    </p:spTree>
    <p:extLst>
      <p:ext uri="{BB962C8B-B14F-4D97-AF65-F5344CB8AC3E}">
        <p14:creationId xmlns:p14="http://schemas.microsoft.com/office/powerpoint/2010/main" val="2424109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647" y="262485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Topic 4</a:t>
            </a:r>
            <a:br>
              <a:rPr lang="en-US" dirty="0"/>
            </a:br>
            <a:r>
              <a:rPr lang="en-US" dirty="0"/>
              <a:t> Evaluating &amp; Awarding Bids</a:t>
            </a:r>
          </a:p>
        </p:txBody>
      </p:sp>
    </p:spTree>
    <p:extLst>
      <p:ext uri="{BB962C8B-B14F-4D97-AF65-F5344CB8AC3E}">
        <p14:creationId xmlns:p14="http://schemas.microsoft.com/office/powerpoint/2010/main" val="603148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09726"/>
            <a:ext cx="9144000" cy="1048726"/>
          </a:xfrm>
        </p:spPr>
        <p:txBody>
          <a:bodyPr>
            <a:normAutofit/>
          </a:bodyPr>
          <a:lstStyle/>
          <a:p>
            <a:r>
              <a:rPr lang="en-US" sz="3000" dirty="0"/>
              <a:t>What criteria do you use to evaluate &amp; award your bid?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398" y="962457"/>
            <a:ext cx="5997204" cy="517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08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4407" y="318782"/>
            <a:ext cx="8843749" cy="1325563"/>
          </a:xfrm>
        </p:spPr>
        <p:txBody>
          <a:bodyPr>
            <a:normAutofit/>
          </a:bodyPr>
          <a:lstStyle/>
          <a:p>
            <a:r>
              <a:rPr lang="en-US" sz="3600" dirty="0"/>
              <a:t>How long does the evaluation process take?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8374" y="1493343"/>
            <a:ext cx="7886700" cy="20122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25" y="1409687"/>
            <a:ext cx="7238095" cy="46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4691" y="513035"/>
            <a:ext cx="9019309" cy="7658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Who do you notify of the bid award and what information do you provide?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783750"/>
              </p:ext>
            </p:extLst>
          </p:nvPr>
        </p:nvGraphicFramePr>
        <p:xfrm>
          <a:off x="-194289" y="1511707"/>
          <a:ext cx="4593762" cy="4972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407862"/>
              </p:ext>
            </p:extLst>
          </p:nvPr>
        </p:nvGraphicFramePr>
        <p:xfrm>
          <a:off x="4488767" y="1511707"/>
          <a:ext cx="4655233" cy="4886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166559" y="1511707"/>
            <a:ext cx="0" cy="4647553"/>
          </a:xfrm>
          <a:prstGeom prst="line">
            <a:avLst/>
          </a:prstGeom>
          <a:ln w="222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93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502161"/>
            <a:ext cx="8112678" cy="4351338"/>
          </a:xfrm>
        </p:spPr>
        <p:txBody>
          <a:bodyPr>
            <a:normAutofit/>
          </a:bodyPr>
          <a:lstStyle/>
          <a:p>
            <a:r>
              <a:rPr lang="en-US" dirty="0"/>
              <a:t>Interflex has gathered information on the procurement process from operators nationwide via:</a:t>
            </a:r>
          </a:p>
          <a:p>
            <a:pPr lvl="1"/>
            <a:r>
              <a:rPr lang="en-US" dirty="0"/>
              <a:t>telephone interviews</a:t>
            </a:r>
          </a:p>
          <a:p>
            <a:pPr lvl="1"/>
            <a:r>
              <a:rPr lang="en-US" dirty="0"/>
              <a:t>online surveys</a:t>
            </a:r>
          </a:p>
          <a:p>
            <a:pPr lvl="1"/>
            <a:r>
              <a:rPr lang="en-US" dirty="0"/>
              <a:t>bid opportunity and award data. </a:t>
            </a:r>
          </a:p>
          <a:p>
            <a:pPr>
              <a:spcBef>
                <a:spcPts val="1200"/>
              </a:spcBef>
            </a:pPr>
            <a:r>
              <a:rPr lang="en-US" dirty="0"/>
              <a:t>Operators with enrollment size of &gt; 13,000 students were designated ‘Large’ versus ‘Small’</a:t>
            </a:r>
          </a:p>
          <a:p>
            <a:pPr>
              <a:spcBef>
                <a:spcPts val="1200"/>
              </a:spcBef>
            </a:pPr>
            <a:r>
              <a:rPr lang="en-US" dirty="0"/>
              <a:t>This information has been analyzed and the findings are presented here for discussion.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804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250229" y="336534"/>
            <a:ext cx="88437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Evaluating &amp; Awarding Bids</a:t>
            </a:r>
            <a:br>
              <a:rPr lang="en-US" dirty="0"/>
            </a:br>
            <a:r>
              <a:rPr lang="en-US" dirty="0"/>
              <a:t>	Challenges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412984" y="196675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Vendors not providing all/correct product information</a:t>
            </a:r>
          </a:p>
          <a:p>
            <a:r>
              <a:rPr lang="en-US" dirty="0"/>
              <a:t>Establishing a points system for evaluation</a:t>
            </a:r>
          </a:p>
          <a:p>
            <a:r>
              <a:rPr lang="en-US" dirty="0"/>
              <a:t>Evaluating a new vendor</a:t>
            </a:r>
          </a:p>
          <a:p>
            <a:r>
              <a:rPr lang="en-US" dirty="0"/>
              <a:t>Comparing varying pack sizes</a:t>
            </a:r>
          </a:p>
          <a:p>
            <a:r>
              <a:rPr lang="en-US" dirty="0"/>
              <a:t>Responsiveness of vendors</a:t>
            </a:r>
          </a:p>
          <a:p>
            <a:r>
              <a:rPr lang="en-US" dirty="0"/>
              <a:t>When items awarded are no longer available</a:t>
            </a:r>
          </a:p>
        </p:txBody>
      </p:sp>
    </p:spTree>
    <p:extLst>
      <p:ext uri="{BB962C8B-B14F-4D97-AF65-F5344CB8AC3E}">
        <p14:creationId xmlns:p14="http://schemas.microsoft.com/office/powerpoint/2010/main" val="1119795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250229" y="336534"/>
            <a:ext cx="88437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Corbel" panose="020B0503020204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Evaluating &amp; Awarding Bids</a:t>
            </a:r>
            <a:br>
              <a:rPr lang="en-US" dirty="0"/>
            </a:br>
            <a:r>
              <a:rPr lang="en-US" dirty="0"/>
              <a:t>	Best Practices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412984" y="196675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Keep a record of your process, why or why not particular items were awarded</a:t>
            </a:r>
          </a:p>
          <a:p>
            <a:r>
              <a:rPr lang="en-US" dirty="0"/>
              <a:t>Issue award information in a timely manner</a:t>
            </a:r>
          </a:p>
          <a:p>
            <a:pPr lvl="1"/>
            <a:r>
              <a:rPr lang="en-US" dirty="0"/>
              <a:t>4 – 6 weeks lead time to ensure availability of product</a:t>
            </a:r>
          </a:p>
          <a:p>
            <a:r>
              <a:rPr lang="en-US" dirty="0"/>
              <a:t>Communicate and collaborate before making changes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3486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0251" y="228648"/>
            <a:ext cx="8843749" cy="1325563"/>
          </a:xfrm>
        </p:spPr>
        <p:txBody>
          <a:bodyPr/>
          <a:lstStyle/>
          <a:p>
            <a:r>
              <a:rPr lang="en-US" dirty="0"/>
              <a:t>Questions &amp; More Information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5002" y="1554211"/>
            <a:ext cx="7886700" cy="4351338"/>
          </a:xfrm>
        </p:spPr>
        <p:txBody>
          <a:bodyPr>
            <a:normAutofit/>
          </a:bodyPr>
          <a:lstStyle/>
          <a:p>
            <a:r>
              <a:rPr lang="en-US" sz="3000" dirty="0"/>
              <a:t>Resources Sheet – additional information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Contact Card – fill out and return if you would like to participate in future discussions on procurement with Interflex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Any questions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59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F06D8"/>
                </a:solidFill>
              </a:rPr>
              <a:t>Professional Standards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809" y="1754603"/>
            <a:ext cx="7886700" cy="4351338"/>
          </a:xfrm>
        </p:spPr>
        <p:txBody>
          <a:bodyPr/>
          <a:lstStyle/>
          <a:p>
            <a:pPr lvl="1"/>
            <a:r>
              <a:rPr lang="en-US" sz="2800" dirty="0"/>
              <a:t> This session provides one (1) CEU</a:t>
            </a:r>
          </a:p>
          <a:p>
            <a:endParaRPr lang="en-US" dirty="0"/>
          </a:p>
          <a:p>
            <a:pPr lvl="3"/>
            <a:r>
              <a:rPr lang="en-US" sz="2200" b="1" dirty="0">
                <a:solidFill>
                  <a:srgbClr val="C00000"/>
                </a:solidFill>
              </a:rPr>
              <a:t>Key Area: </a:t>
            </a:r>
            <a:r>
              <a:rPr lang="en-US" sz="2200" dirty="0"/>
              <a:t>Operations - 2000</a:t>
            </a:r>
          </a:p>
          <a:p>
            <a:pPr lvl="1"/>
            <a:endParaRPr lang="en-US" sz="2800" dirty="0"/>
          </a:p>
          <a:p>
            <a:pPr lvl="3"/>
            <a:r>
              <a:rPr lang="en-US" sz="2200" b="1" dirty="0">
                <a:solidFill>
                  <a:srgbClr val="C00000"/>
                </a:solidFill>
              </a:rPr>
              <a:t>Key Topic</a:t>
            </a:r>
            <a:r>
              <a:rPr lang="en-US" sz="2200" b="1">
                <a:solidFill>
                  <a:srgbClr val="C00000"/>
                </a:solidFill>
              </a:rPr>
              <a:t>: </a:t>
            </a:r>
            <a:r>
              <a:rPr lang="en-US" sz="2200"/>
              <a:t>Improving </a:t>
            </a:r>
            <a:r>
              <a:rPr lang="en-US" sz="2200" dirty="0"/>
              <a:t>Procurement One Conversation at </a:t>
            </a:r>
            <a:r>
              <a:rPr lang="en-US" sz="2200"/>
              <a:t>a Time - 2420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4" y="3997586"/>
            <a:ext cx="1591056" cy="15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9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647" y="262485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Topic 1</a:t>
            </a:r>
            <a:br>
              <a:rPr lang="en-US" dirty="0"/>
            </a:br>
            <a:r>
              <a:rPr lang="en-US" dirty="0"/>
              <a:t> Vendors &amp; Product Information</a:t>
            </a:r>
          </a:p>
        </p:txBody>
      </p:sp>
    </p:spTree>
    <p:extLst>
      <p:ext uri="{BB962C8B-B14F-4D97-AF65-F5344CB8AC3E}">
        <p14:creationId xmlns:p14="http://schemas.microsoft.com/office/powerpoint/2010/main" val="6355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3339" y="464378"/>
            <a:ext cx="8221211" cy="1238856"/>
          </a:xfrm>
        </p:spPr>
        <p:txBody>
          <a:bodyPr>
            <a:normAutofit/>
          </a:bodyPr>
          <a:lstStyle/>
          <a:p>
            <a:r>
              <a:rPr lang="en-US" sz="4000" dirty="0"/>
              <a:t>How are you finding </a:t>
            </a:r>
            <a:r>
              <a:rPr lang="en-US" sz="4000" u="sng" dirty="0"/>
              <a:t>existing</a:t>
            </a:r>
            <a:r>
              <a:rPr lang="en-US" sz="4000" dirty="0"/>
              <a:t> product information?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1108" y="1218503"/>
            <a:ext cx="828344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91908" y="1952774"/>
            <a:ext cx="4332642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u="sng" dirty="0"/>
              <a:t>Other Methods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Directly from the Vendor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Sales Visits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Gathered through a Cooperative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8564" y="3697500"/>
            <a:ext cx="4561171" cy="2210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u="sng" dirty="0"/>
              <a:t>Challenges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Finding accurate product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Too time-intensive to find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Vendors not carrying the desired products – resulting in special orders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39" y="1703235"/>
            <a:ext cx="3888569" cy="446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39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548" y="1428907"/>
            <a:ext cx="4449472" cy="415331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9483" y="363548"/>
            <a:ext cx="8754517" cy="1156385"/>
          </a:xfrm>
        </p:spPr>
        <p:txBody>
          <a:bodyPr>
            <a:normAutofit fontScale="90000"/>
          </a:bodyPr>
          <a:lstStyle/>
          <a:p>
            <a:r>
              <a:rPr lang="en-US" dirty="0"/>
              <a:t>How are you finding </a:t>
            </a:r>
            <a:r>
              <a:rPr lang="en-US" u="sng" dirty="0"/>
              <a:t>new</a:t>
            </a:r>
            <a:r>
              <a:rPr lang="en-US" dirty="0"/>
              <a:t> product information?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217" y="1183668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0266" y="2025558"/>
            <a:ext cx="3830179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u="sng" dirty="0"/>
              <a:t>Other Methods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Trade Publications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Email Blasts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Directly from the Vendor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175" y="3743673"/>
            <a:ext cx="4331373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u="sng" dirty="0"/>
              <a:t>Challenges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Vendors not carrying desired products in certain areas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534" y="435524"/>
            <a:ext cx="8934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b="1" dirty="0">
                <a:solidFill>
                  <a:srgbClr val="C00000"/>
                </a:solidFill>
                <a:latin typeface="Corbel" panose="020B0503020204020204" pitchFamily="34" charset="0"/>
                <a:ea typeface="+mj-ea"/>
                <a:cs typeface="+mj-cs"/>
              </a:rPr>
              <a:t>How are you notified of discontinued or reformulated products?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830023"/>
              </p:ext>
            </p:extLst>
          </p:nvPr>
        </p:nvGraphicFramePr>
        <p:xfrm>
          <a:off x="1942813" y="1635853"/>
          <a:ext cx="5271719" cy="4691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688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8723" y="349957"/>
            <a:ext cx="8958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b="1" dirty="0">
                <a:solidFill>
                  <a:srgbClr val="C00000"/>
                </a:solidFill>
                <a:latin typeface="Corbel" panose="020B0503020204020204" pitchFamily="34" charset="0"/>
                <a:ea typeface="+mj-ea"/>
                <a:cs typeface="+mj-cs"/>
              </a:rPr>
              <a:t>How often are you notified of discontinued or reformulated products?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96" y="1610914"/>
            <a:ext cx="8045002" cy="46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62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90" y="412810"/>
            <a:ext cx="8983811" cy="1325563"/>
          </a:xfrm>
        </p:spPr>
        <p:txBody>
          <a:bodyPr>
            <a:noAutofit/>
          </a:bodyPr>
          <a:lstStyle/>
          <a:p>
            <a:r>
              <a:rPr lang="en-US" sz="3200" dirty="0"/>
              <a:t>How valuable are your interactions with brokers, distributors, &amp; manufacturer sales reps in regards to finding product info?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39245" y="948537"/>
            <a:ext cx="8613165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33191" y="1964876"/>
            <a:ext cx="358793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/>
              <a:t>Based on those with the best knowledge of product information and availability, about 50% of respondents stated they prefer to work with all industry partners: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Manufacturers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Distributors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Brokers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33191" y="4249082"/>
            <a:ext cx="3934510" cy="1256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1600" u="sng" dirty="0"/>
              <a:t>REASONS FOR COMMUNICATION</a:t>
            </a:r>
            <a:r>
              <a:rPr lang="en-US" sz="1600" dirty="0"/>
              <a:t>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Most timely / accurate response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To build successful relationships &amp; trust with partners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45" y="1797097"/>
            <a:ext cx="4489881" cy="43397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591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9A08AA5F32D140892A56F0140BA2B1" ma:contentTypeVersion="11" ma:contentTypeDescription="Create a new document." ma:contentTypeScope="" ma:versionID="32e76dc76647dd49aac056ad3038647f">
  <xsd:schema xmlns:xsd="http://www.w3.org/2001/XMLSchema" xmlns:xs="http://www.w3.org/2001/XMLSchema" xmlns:p="http://schemas.microsoft.com/office/2006/metadata/properties" xmlns:ns2="9490ccf3-7ade-4f3b-899a-79ff018e7659" xmlns:ns3="49d0b909-6813-46f0-9b5e-877fdb186544" targetNamespace="http://schemas.microsoft.com/office/2006/metadata/properties" ma:root="true" ma:fieldsID="dc2f95f6298acf312806d0f292c555e9" ns2:_="" ns3:_="">
    <xsd:import namespace="9490ccf3-7ade-4f3b-899a-79ff018e7659"/>
    <xsd:import namespace="49d0b909-6813-46f0-9b5e-877fdb1865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0ccf3-7ade-4f3b-899a-79ff018e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d0b909-6813-46f0-9b5e-877fdb18654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4A76BC-037E-404B-941C-7730AF3D1739}"/>
</file>

<file path=customXml/itemProps2.xml><?xml version="1.0" encoding="utf-8"?>
<ds:datastoreItem xmlns:ds="http://schemas.openxmlformats.org/officeDocument/2006/customXml" ds:itemID="{8102145B-69FE-40EE-9C22-55CE2F48E12C}"/>
</file>

<file path=customXml/itemProps3.xml><?xml version="1.0" encoding="utf-8"?>
<ds:datastoreItem xmlns:ds="http://schemas.openxmlformats.org/officeDocument/2006/customXml" ds:itemID="{4D3584B2-D759-4AB6-97D7-C3C207ED490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3127</TotalTime>
  <Words>830</Words>
  <Application>Microsoft Office PowerPoint</Application>
  <PresentationFormat>On-screen Show (4:3)</PresentationFormat>
  <Paragraphs>140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Corbel</vt:lpstr>
      <vt:lpstr>Gotham-Book</vt:lpstr>
      <vt:lpstr>Office Theme</vt:lpstr>
      <vt:lpstr>Improving Procurement, One Conversation at a Time </vt:lpstr>
      <vt:lpstr>Learning Objectives</vt:lpstr>
      <vt:lpstr>Method</vt:lpstr>
      <vt:lpstr>Topic 1  Vendors &amp; Product Information</vt:lpstr>
      <vt:lpstr>How are you finding existing product information?</vt:lpstr>
      <vt:lpstr>How are you finding new product information?</vt:lpstr>
      <vt:lpstr>PowerPoint Presentation</vt:lpstr>
      <vt:lpstr>PowerPoint Presentation</vt:lpstr>
      <vt:lpstr>How valuable are your interactions with brokers, distributors, &amp; manufacturer sales reps in regards to finding product info?</vt:lpstr>
      <vt:lpstr>PowerPoint Presentation</vt:lpstr>
      <vt:lpstr> Vendors &amp; Product Information  Challenges</vt:lpstr>
      <vt:lpstr> Vendors &amp; Product Information  Best Practices</vt:lpstr>
      <vt:lpstr>Topic 2  Forecasting Quantities</vt:lpstr>
      <vt:lpstr>How do you come up with forecast quantities?</vt:lpstr>
      <vt:lpstr>Would you ever provide a forecast of zero?</vt:lpstr>
      <vt:lpstr>How accurate are your forecasts?</vt:lpstr>
      <vt:lpstr>When are forecasts updated throughout the year?</vt:lpstr>
      <vt:lpstr>PowerPoint Presentation</vt:lpstr>
      <vt:lpstr>Forecasting Quantities  Best Practices</vt:lpstr>
      <vt:lpstr>Topic 3  Communication with Vendors</vt:lpstr>
      <vt:lpstr>Which supply chain partner do you communicate with most?</vt:lpstr>
      <vt:lpstr>How often do you communicate with vendors?</vt:lpstr>
      <vt:lpstr>Do you feel the communication that does happen is sufficient?</vt:lpstr>
      <vt:lpstr>PowerPoint Presentation</vt:lpstr>
      <vt:lpstr>Communication with Vendors  Best Practices</vt:lpstr>
      <vt:lpstr>Topic 4  Evaluating &amp; Awarding Bids</vt:lpstr>
      <vt:lpstr>What criteria do you use to evaluate &amp; award your bid?</vt:lpstr>
      <vt:lpstr>How long does the evaluation process take?</vt:lpstr>
      <vt:lpstr>Who do you notify of the bid award and what information do you provide?</vt:lpstr>
      <vt:lpstr>PowerPoint Presentation</vt:lpstr>
      <vt:lpstr>PowerPoint Presentation</vt:lpstr>
      <vt:lpstr>Questions &amp; More Information</vt:lpstr>
      <vt:lpstr>Professional Standards Code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SNA Administrator 8th Group</dc:creator>
  <cp:lastModifiedBy>Jon Fleck</cp:lastModifiedBy>
  <cp:revision>124</cp:revision>
  <cp:lastPrinted>2016-06-01T13:55:23Z</cp:lastPrinted>
  <dcterms:created xsi:type="dcterms:W3CDTF">2016-03-14T12:33:00Z</dcterms:created>
  <dcterms:modified xsi:type="dcterms:W3CDTF">2017-02-08T20:26:30Z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0x010100659A08AA5F32D140892A56F0140BA2B1</vt:lpwstr>
  </property>
</Properties>
</file>