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26.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5.xml" ContentType="application/vnd.openxmlformats-officedocument.presentationml.slide+xml"/>
  <Override PartName="/ppt/slides/slide7.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charts/chart23.xml" ContentType="application/vnd.openxmlformats-officedocument.drawingml.chart+xml"/>
  <Override PartName="/ppt/theme/theme1.xml" ContentType="application/vnd.openxmlformats-officedocument.theme+xml"/>
  <Override PartName="/ppt/charts/colors22.xml" ContentType="application/vnd.ms-office.chartcolorstyle+xml"/>
  <Override PartName="/ppt/charts/colors24.xml" ContentType="application/vnd.ms-office.chartcolorstyle+xml"/>
  <Override PartName="/ppt/charts/style22.xml" ContentType="application/vnd.ms-office.chartstyle+xml"/>
  <Override PartName="/ppt/charts/style23.xml" ContentType="application/vnd.ms-office.chartstyle+xml"/>
  <Override PartName="/ppt/charts/colors23.xml" ContentType="application/vnd.ms-office.chartcolorstyle+xml"/>
  <Override PartName="/ppt/charts/chart25.xml" ContentType="application/vnd.openxmlformats-officedocument.drawingml.chart+xml"/>
  <Override PartName="/ppt/charts/style24.xml" ContentType="application/vnd.ms-office.chartstyle+xml"/>
  <Override PartName="/ppt/charts/chart24.xml" ContentType="application/vnd.openxmlformats-officedocument.drawingml.chart+xml"/>
  <Override PartName="/ppt/charts/colors21.xml" ContentType="application/vnd.ms-office.chartcolorstyle+xml"/>
  <Override PartName="/ppt/charts/style20.xml" ContentType="application/vnd.ms-office.chartstyle+xml"/>
  <Override PartName="/ppt/charts/chart22.xml" ContentType="application/vnd.openxmlformats-officedocument.drawingml.chart+xml"/>
  <Override PartName="/ppt/charts/chart8.xml" ContentType="application/vnd.openxmlformats-officedocument.drawingml.chart+xml"/>
  <Override PartName="/ppt/charts/colors7.xml" ContentType="application/vnd.ms-office.chartcolorstyle+xml"/>
  <Override PartName="/ppt/charts/style7.xml" ContentType="application/vnd.ms-office.chartstyle+xml"/>
  <Override PartName="/ppt/charts/chart7.xml" ContentType="application/vnd.openxmlformats-officedocument.drawingml.chart+xml"/>
  <Override PartName="/ppt/charts/colors6.xml" ContentType="application/vnd.ms-office.chartcolorstyle+xml"/>
  <Override PartName="/ppt/charts/style6.xml" ContentType="application/vnd.ms-office.chartstyle+xml"/>
  <Override PartName="/ppt/charts/chart6.xml" ContentType="application/vnd.openxmlformats-officedocument.drawingml.chart+xml"/>
  <Override PartName="/ppt/charts/colors5.xml" ContentType="application/vnd.ms-office.chartcolorstyle+xml"/>
  <Override PartName="/ppt/charts/style5.xml" ContentType="application/vnd.ms-office.chartstyle+xml"/>
  <Override PartName="/ppt/charts/style8.xml" ContentType="application/vnd.ms-office.chartstyle+xml"/>
  <Override PartName="/ppt/charts/colors8.xml" ContentType="application/vnd.ms-office.chartcolorstyle+xml"/>
  <Override PartName="/ppt/charts/style10.xml" ContentType="application/vnd.ms-office.chartstyle+xml"/>
  <Override PartName="/ppt/charts/chart10.xml" ContentType="application/vnd.openxmlformats-officedocument.drawingml.chart+xml"/>
  <Override PartName="/ppt/charts/colors9.xml" ContentType="application/vnd.ms-office.chartcolorstyle+xml"/>
  <Override PartName="/ppt/charts/style9.xml" ContentType="application/vnd.ms-office.chartstyle+xml"/>
  <Override PartName="/ppt/charts/chart9.xml" ContentType="application/vnd.openxmlformats-officedocument.drawingml.chart+xml"/>
  <Override PartName="/ppt/charts/chart5.xml" ContentType="application/vnd.openxmlformats-officedocument.drawingml.chart+xml"/>
  <Override PartName="/ppt/charts/colors4.xml" ContentType="application/vnd.ms-office.chartcolorstyle+xml"/>
  <Override PartName="/ppt/charts/style2.xml" ContentType="application/vnd.ms-office.chartstyle+xml"/>
  <Override PartName="/ppt/charts/chart2.xml" ContentType="application/vnd.openxmlformats-officedocument.drawingml.chart+xml"/>
  <Override PartName="/ppt/charts/colors1.xml" ContentType="application/vnd.ms-office.chartcolorstyle+xml"/>
  <Override PartName="/ppt/charts/style1.xml" ContentType="application/vnd.ms-office.chartstyle+xml"/>
  <Override PartName="/ppt/charts/chart1.xml" ContentType="application/vnd.openxmlformats-officedocument.drawingml.chart+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style4.xml" ContentType="application/vnd.ms-office.chartstyle+xml"/>
  <Override PartName="/ppt/charts/chart4.xml" ContentType="application/vnd.openxmlformats-officedocument.drawingml.chart+xml"/>
  <Override PartName="/ppt/charts/colors3.xml" ContentType="application/vnd.ms-office.chartcolor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style18.xml" ContentType="application/vnd.ms-office.chartstyle+xml"/>
  <Override PartName="/ppt/charts/chart19.xml" ContentType="application/vnd.openxmlformats-officedocument.drawingml.chart+xml"/>
  <Override PartName="/ppt/charts/colors17.xml" ContentType="application/vnd.ms-office.chartcolorstyle+xml"/>
  <Override PartName="/ppt/charts/style17.xml" ContentType="application/vnd.ms-office.chartstyle+xml"/>
  <Override PartName="/ppt/charts/chart18.xml" ContentType="application/vnd.openxmlformats-officedocument.drawingml.chart+xml"/>
  <Override PartName="/ppt/charts/colors16.xml" ContentType="application/vnd.ms-office.chartcolorstyle+xml"/>
  <Override PartName="/ppt/charts/style21.xml" ContentType="application/vnd.ms-office.chartstyle+xml"/>
  <Override PartName="/ppt/charts/colors18.xml" ContentType="application/vnd.ms-office.chartcolorstyle+xml"/>
  <Override PartName="/ppt/charts/colors20.xml" ContentType="application/vnd.ms-office.chartcolorstyle+xml"/>
  <Override PartName="/ppt/charts/chart21.xml" ContentType="application/vnd.openxmlformats-officedocument.drawingml.chart+xml"/>
  <Override PartName="/ppt/charts/colors19.xml" ContentType="application/vnd.ms-office.chartcolorstyle+xml"/>
  <Override PartName="/ppt/charts/style19.xml" ContentType="application/vnd.ms-office.chartstyle+xml"/>
  <Override PartName="/ppt/charts/chart20.xml" ContentType="application/vnd.openxmlformats-officedocument.drawingml.chart+xml"/>
  <Override PartName="/ppt/charts/chart17.xml" ContentType="application/vnd.openxmlformats-officedocument.drawingml.chart+xml"/>
  <Override PartName="/ppt/charts/style16.xml" ContentType="application/vnd.ms-office.chartstyle+xml"/>
  <Override PartName="/ppt/charts/style15.xml" ContentType="application/vnd.ms-office.chartstyle+xml"/>
  <Override PartName="/ppt/charts/colors13.xml" ContentType="application/vnd.ms-office.chartcolorstyle+xml"/>
  <Override PartName="/ppt/charts/style13.xml" ContentType="application/vnd.ms-office.chartstyle+xml"/>
  <Override PartName="/ppt/charts/chart13.xml" ContentType="application/vnd.openxmlformats-officedocument.drawingml.chart+xml"/>
  <Override PartName="/ppt/charts/colors12.xml" ContentType="application/vnd.ms-office.chartcolorstyle+xml"/>
  <Override PartName="/ppt/charts/style12.xml" ContentType="application/vnd.ms-office.chartstyle+xml"/>
  <Override PartName="/ppt/charts/chart12.xml" ContentType="application/vnd.openxmlformats-officedocument.drawingml.chart+xml"/>
  <Override PartName="/ppt/charts/colors11.xml" ContentType="application/vnd.ms-office.chartcolorstyle+xml"/>
  <Override PartName="/ppt/charts/colors15.xml" ContentType="application/vnd.ms-office.chartcolorstyle+xml"/>
  <Override PartName="/ppt/charts/colors14.xml" ContentType="application/vnd.ms-office.chartcolorstyle+xml"/>
  <Override PartName="/ppt/charts/style14.xml" ContentType="application/vnd.ms-office.chartstyle+xml"/>
  <Override PartName="/ppt/charts/chart15.xml" ContentType="application/vnd.openxmlformats-officedocument.drawingml.chart+xml"/>
  <Override PartName="/ppt/charts/chart16.xml" ContentType="application/vnd.openxmlformats-officedocument.drawingml.chart+xml"/>
  <Override PartName="/ppt/charts/chart14.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87" r:id="rId7"/>
    <p:sldId id="262" r:id="rId8"/>
    <p:sldId id="263" r:id="rId9"/>
    <p:sldId id="264" r:id="rId10"/>
    <p:sldId id="288" r:id="rId11"/>
    <p:sldId id="265" r:id="rId12"/>
    <p:sldId id="289" r:id="rId13"/>
    <p:sldId id="266" r:id="rId14"/>
    <p:sldId id="290" r:id="rId15"/>
    <p:sldId id="267" r:id="rId16"/>
    <p:sldId id="291" r:id="rId17"/>
    <p:sldId id="268" r:id="rId18"/>
    <p:sldId id="269" r:id="rId19"/>
    <p:sldId id="270" r:id="rId20"/>
    <p:sldId id="292" r:id="rId21"/>
    <p:sldId id="271" r:id="rId22"/>
    <p:sldId id="272" r:id="rId23"/>
    <p:sldId id="273" r:id="rId24"/>
    <p:sldId id="274" r:id="rId25"/>
    <p:sldId id="275" r:id="rId26"/>
    <p:sldId id="293" r:id="rId27"/>
    <p:sldId id="276" r:id="rId28"/>
    <p:sldId id="277" r:id="rId29"/>
    <p:sldId id="278" r:id="rId30"/>
    <p:sldId id="279" r:id="rId31"/>
    <p:sldId id="281" r:id="rId32"/>
    <p:sldId id="282" r:id="rId33"/>
    <p:sldId id="294" r:id="rId34"/>
    <p:sldId id="283" r:id="rId35"/>
    <p:sldId id="284" r:id="rId36"/>
    <p:sldId id="285" r:id="rId37"/>
    <p:sldId id="295" r:id="rId38"/>
    <p:sldId id="286" r:id="rId39"/>
    <p:sldId id="296" r:id="rId40"/>
    <p:sldId id="297" r:id="rId41"/>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1" autoAdjust="0"/>
    <p:restoredTop sz="94660"/>
  </p:normalViewPr>
  <p:slideViewPr>
    <p:cSldViewPr snapToGrid="0">
      <p:cViewPr varScale="1">
        <p:scale>
          <a:sx n="114" d="100"/>
          <a:sy n="114" d="100"/>
        </p:scale>
        <p:origin x="153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oleObject" Target="file:///C:\Users\Owner\Desktop\Copy%20of%201%20Vendors%20&amp;%20Product%20Information%20(Responses)%20E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2%20Forecasting%20Quantities%20(Responses)(DM).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2%20Forecasting%20Quantities%20(Responses)(DM).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2%20Forecasting%20Quantities%20(JFEDITED).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2%20Forecasting%20Quantities%20(JFEDITED).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1" Type="http://schemas.openxmlformats.org/officeDocument/2006/relationships/oleObject" Target="file:///\\10.147.200.3\Institutional%20Bids\Customer%20Service\Shows\2016%20ANC\Roundtable%20prep\EDITED%20SURVEY%20RESULTS\3%20Communicating%20with%20Vendors%20(Responses)(DM).xls"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3%20Communicating%20with%20Vendors%20(Responses)(DM).xls" TargetMode="External"/><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3%20Communicating%20with%20Vendors%20(JFEDITED).xlsx" TargetMode="External"/><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3%20Communicating%20with%20Vendors%20(JFEDITED).xlsx" TargetMode="External"/><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3%20Communicating%20with%20Vendors%20(JFEDITED).xlsx" TargetMode="External"/><Relationship Id="rId2" Type="http://schemas.microsoft.com/office/2011/relationships/chartColorStyle" Target="colors17.xml"/><Relationship Id="rId1" Type="http://schemas.microsoft.com/office/2011/relationships/chartStyle" Target="style17.xml"/></Relationships>
</file>

<file path=ppt/charts/_rels/chart19.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3%20Communicating%20with%20Vendors%20(JFEDITED).xlsx" TargetMode="External"/><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oleObject" Target="file:///C:\Users\Owner\Desktop\Copy%20of%201%20Vendors%20&amp;%20Product%20Information%20(Responses)%20EL.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4%20Evaluating%20and%20Awarding%20the%20Bid%20(Responses)_KS_Edited.xlsx" TargetMode="External"/><Relationship Id="rId2" Type="http://schemas.microsoft.com/office/2011/relationships/chartColorStyle" Target="colors19.xml"/><Relationship Id="rId1" Type="http://schemas.microsoft.com/office/2011/relationships/chartStyle" Target="style19.xml"/></Relationships>
</file>

<file path=ppt/charts/_rels/chart21.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4%20Evaluating%20and%20Awarding%20the%20Bid%20(Responses)_KS_Edited.xlsx" TargetMode="External"/><Relationship Id="rId2" Type="http://schemas.microsoft.com/office/2011/relationships/chartColorStyle" Target="colors20.xml"/><Relationship Id="rId1" Type="http://schemas.microsoft.com/office/2011/relationships/chartStyle" Target="style20.xml"/></Relationships>
</file>

<file path=ppt/charts/_rels/chart22.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4%20Evaluating%20and%20Awarding%20the%20Bid%20(Responses)%20EL.xlsx" TargetMode="External"/><Relationship Id="rId2" Type="http://schemas.microsoft.com/office/2011/relationships/chartColorStyle" Target="colors21.xml"/><Relationship Id="rId1" Type="http://schemas.microsoft.com/office/2011/relationships/chartStyle" Target="style21.xml"/></Relationships>
</file>

<file path=ppt/charts/_rels/chart23.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4%20Evaluating%20and%20Awarding%20the%20Bid%20(Responses)%20EL.xlsx" TargetMode="External"/><Relationship Id="rId2" Type="http://schemas.microsoft.com/office/2011/relationships/chartColorStyle" Target="colors22.xml"/><Relationship Id="rId1" Type="http://schemas.microsoft.com/office/2011/relationships/chartStyle" Target="style22.xml"/></Relationships>
</file>

<file path=ppt/charts/_rels/chart24.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4%20Evaluating%20and%20Awarding%20the%20Bid%20(Responses)%20EL.xlsx" TargetMode="External"/><Relationship Id="rId2" Type="http://schemas.microsoft.com/office/2011/relationships/chartColorStyle" Target="colors23.xml"/><Relationship Id="rId1" Type="http://schemas.microsoft.com/office/2011/relationships/chartStyle" Target="style23.xml"/></Relationships>
</file>

<file path=ppt/charts/_rels/chart25.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4%20Evaluating%20and%20Awarding%20the%20Bid%20(Responses)%20EL.xlsx" TargetMode="External"/><Relationship Id="rId2" Type="http://schemas.microsoft.com/office/2011/relationships/chartColorStyle" Target="colors24.xml"/><Relationship Id="rId1" Type="http://schemas.microsoft.com/office/2011/relationships/chartStyle" Target="style24.xml"/></Relationships>
</file>

<file path=ppt/charts/_rels/chart3.xml.rels><?xml version="1.0" encoding="UTF-8" standalone="yes"?>
<Relationships xmlns="http://schemas.openxmlformats.org/package/2006/relationships"><Relationship Id="rId3" Type="http://schemas.openxmlformats.org/officeDocument/2006/relationships/oleObject" Target="file:///C:\Users\Owner\Desktop\Copy%20of%201%20Vendors%20&amp;%20Product%20Information%20(Responses)%20E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1%20Vendors%20&amp;%20Product%20Information%20(Responses)%20EL.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1%20Vendors%20&amp;%20Product%20Information%20(Responses)%20EL.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1%20Vendors%20&amp;%20Product%20Information%20(Responses)%20EL.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1%20Vendors%20&amp;%20Product%20Information%20(Responses)%20EL.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10.147.200.3\Institutional%20Bids\Customer%20Service\Shows\2016%20ANC\Roundtable%20prep\EDITED%20SURVEY%20RESULTS\2%20Forecasting%20Quantities%20(Responses)(DM).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1 Vendors &amp; Product Information (Responses) EL.xlsx]Q3D Pivot!PivotTable5</c:name>
    <c:fmtId val="-1"/>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s>
    <c:plotArea>
      <c:layout/>
      <c:pieChart>
        <c:varyColors val="1"/>
        <c:ser>
          <c:idx val="0"/>
          <c:order val="0"/>
          <c:tx>
            <c:strRef>
              <c:f>'Q3D Pivot'!$B$3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669-4A66-A41B-9F9D81737A9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669-4A66-A41B-9F9D81737A9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669-4A66-A41B-9F9D81737A9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669-4A66-A41B-9F9D81737A9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669-4A66-A41B-9F9D81737A9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A669-4A66-A41B-9F9D81737A99}"/>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'Q3D Pivot'!$A$4:$A$10</c:f>
              <c:strCache>
                <c:ptCount val="6"/>
                <c:pt idx="0">
                  <c:v>Sometimes</c:v>
                </c:pt>
                <c:pt idx="1">
                  <c:v>Usually</c:v>
                </c:pt>
                <c:pt idx="2">
                  <c:v>No</c:v>
                </c:pt>
                <c:pt idx="3">
                  <c:v>Yes</c:v>
                </c:pt>
                <c:pt idx="4">
                  <c:v>Rarely</c:v>
                </c:pt>
                <c:pt idx="5">
                  <c:v>(blank)</c:v>
                </c:pt>
              </c:strCache>
            </c:strRef>
          </c:cat>
          <c:val>
            <c:numRef>
              <c:f>'Q3D Pivot'!$B$4:$B$10</c:f>
              <c:numCache>
                <c:formatCode>General</c:formatCode>
                <c:ptCount val="6"/>
                <c:pt idx="0">
                  <c:v>9</c:v>
                </c:pt>
                <c:pt idx="1">
                  <c:v>7</c:v>
                </c:pt>
                <c:pt idx="2">
                  <c:v>5</c:v>
                </c:pt>
                <c:pt idx="3">
                  <c:v>4</c:v>
                </c:pt>
                <c:pt idx="4">
                  <c:v>3</c:v>
                </c:pt>
              </c:numCache>
            </c:numRef>
          </c:val>
          <c:extLst>
            <c:ext xmlns:c16="http://schemas.microsoft.com/office/drawing/2014/chart" uri="{C3380CC4-5D6E-409C-BE32-E72D297353CC}">
              <c16:uniqueId val="{0000000C-A669-4A66-A41B-9F9D81737A9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 Forecasting Quantities (Responses)(DM).xlsx]Sheet4!PivotTable7</c:name>
    <c:fmtId val="-1"/>
  </c:pivotSource>
  <c:chart>
    <c:autoTitleDeleted val="1"/>
    <c:pivotFmts>
      <c:pivotFmt>
        <c:idx val="0"/>
        <c:spPr>
          <a:solidFill>
            <a:schemeClr val="accent1"/>
          </a:solidFill>
          <a:ln w="25400">
            <a:solidFill>
              <a:schemeClr val="lt1"/>
            </a:solidFill>
          </a:ln>
          <a:effectLst/>
          <a:sp3d contourW="25400">
            <a:contourClr>
              <a:schemeClr val="lt1"/>
            </a:contourClr>
          </a:sp3d>
        </c:spPr>
        <c:marker>
          <c:symbol val="none"/>
        </c:marker>
      </c:pivotFmt>
      <c:pivotFmt>
        <c:idx val="1"/>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w="25400">
            <a:solidFill>
              <a:schemeClr val="lt1"/>
            </a:solidFill>
          </a:ln>
          <a:effectLst/>
          <a:sp3d contourW="25400">
            <a:contourClr>
              <a:schemeClr val="lt1"/>
            </a:contourClr>
          </a:sp3d>
        </c:spPr>
      </c:pivotFmt>
      <c:pivotFmt>
        <c:idx val="3"/>
        <c:spPr>
          <a:solidFill>
            <a:schemeClr val="accent1"/>
          </a:solidFill>
          <a:ln w="25400">
            <a:solidFill>
              <a:schemeClr val="lt1"/>
            </a:solidFill>
          </a:ln>
          <a:effectLst/>
          <a:sp3d contourW="25400">
            <a:contourClr>
              <a:schemeClr val="lt1"/>
            </a:contourClr>
          </a:sp3d>
        </c:spPr>
      </c:pivotFmt>
      <c:pivotFmt>
        <c:idx val="4"/>
        <c:spPr>
          <a:solidFill>
            <a:schemeClr val="accent1"/>
          </a:solidFill>
          <a:ln w="25400">
            <a:solidFill>
              <a:schemeClr val="lt1"/>
            </a:solidFill>
          </a:ln>
          <a:effectLst/>
          <a:sp3d contourW="25400">
            <a:contourClr>
              <a:schemeClr val="lt1"/>
            </a:contourClr>
          </a:sp3d>
        </c:spPr>
      </c:pivotFmt>
      <c:pivotFmt>
        <c:idx val="5"/>
        <c:spPr>
          <a:solidFill>
            <a:schemeClr val="accent1"/>
          </a:solidFill>
          <a:ln w="25400">
            <a:solidFill>
              <a:schemeClr val="lt1"/>
            </a:solidFill>
          </a:ln>
          <a:effectLst/>
          <a:sp3d contourW="25400">
            <a:contourClr>
              <a:schemeClr val="lt1"/>
            </a:contourClr>
          </a:sp3d>
        </c:spPr>
      </c:pivotFmt>
      <c:pivotFmt>
        <c:idx val="6"/>
        <c:spPr>
          <a:solidFill>
            <a:schemeClr val="accent1"/>
          </a:solidFill>
          <a:ln w="25400">
            <a:solidFill>
              <a:schemeClr val="lt1"/>
            </a:solidFill>
          </a:ln>
          <a:effectLst/>
          <a:sp3d contourW="25400">
            <a:contourClr>
              <a:schemeClr val="lt1"/>
            </a:contourClr>
          </a:sp3d>
        </c:spPr>
      </c:pivotFmt>
      <c:pivotFmt>
        <c:idx val="7"/>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8"/>
        <c:spPr>
          <a:solidFill>
            <a:schemeClr val="accent1"/>
          </a:solidFill>
          <a:ln w="25400">
            <a:solidFill>
              <a:schemeClr val="lt1"/>
            </a:solidFill>
          </a:ln>
          <a:effectLst/>
          <a:sp3d contourW="25400">
            <a:contourClr>
              <a:schemeClr val="lt1"/>
            </a:contourClr>
          </a:sp3d>
        </c:spPr>
      </c:pivotFmt>
      <c:pivotFmt>
        <c:idx val="9"/>
        <c:spPr>
          <a:solidFill>
            <a:schemeClr val="accent1"/>
          </a:solidFill>
          <a:ln w="25400">
            <a:solidFill>
              <a:schemeClr val="lt1"/>
            </a:solidFill>
          </a:ln>
          <a:effectLst/>
          <a:sp3d contourW="25400">
            <a:contourClr>
              <a:schemeClr val="lt1"/>
            </a:contourClr>
          </a:sp3d>
        </c:spPr>
      </c:pivotFmt>
      <c:pivotFmt>
        <c:idx val="10"/>
        <c:spPr>
          <a:solidFill>
            <a:schemeClr val="accent1"/>
          </a:solidFill>
          <a:ln w="25400">
            <a:solidFill>
              <a:schemeClr val="lt1"/>
            </a:solidFill>
          </a:ln>
          <a:effectLst/>
          <a:sp3d contourW="25400">
            <a:contourClr>
              <a:schemeClr val="lt1"/>
            </a:contourClr>
          </a:sp3d>
        </c:spPr>
      </c:pivotFmt>
      <c:pivotFmt>
        <c:idx val="11"/>
        <c:spPr>
          <a:solidFill>
            <a:schemeClr val="accent1"/>
          </a:solidFill>
          <a:ln w="25400">
            <a:solidFill>
              <a:schemeClr val="lt1"/>
            </a:solidFill>
          </a:ln>
          <a:effectLst/>
          <a:sp3d contourW="25400">
            <a:contourClr>
              <a:schemeClr val="lt1"/>
            </a:contourClr>
          </a:sp3d>
        </c:spPr>
      </c:pivotFmt>
      <c:pivotFmt>
        <c:idx val="12"/>
        <c:spPr>
          <a:solidFill>
            <a:schemeClr val="accent1"/>
          </a:solidFill>
          <a:ln w="25400">
            <a:solidFill>
              <a:schemeClr val="lt1"/>
            </a:solidFill>
          </a:ln>
          <a:effectLst/>
          <a:sp3d contourW="25400">
            <a:contourClr>
              <a:schemeClr val="lt1"/>
            </a:contourClr>
          </a:sp3d>
        </c:spPr>
      </c:pivotFmt>
      <c:pivotFmt>
        <c:idx val="13"/>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w="25400">
            <a:solidFill>
              <a:schemeClr val="lt1"/>
            </a:solidFill>
          </a:ln>
          <a:effectLst/>
          <a:sp3d contourW="25400">
            <a:contourClr>
              <a:schemeClr val="lt1"/>
            </a:contourClr>
          </a:sp3d>
        </c:spPr>
      </c:pivotFmt>
      <c:pivotFmt>
        <c:idx val="15"/>
        <c:spPr>
          <a:solidFill>
            <a:schemeClr val="accent1"/>
          </a:solidFill>
          <a:ln w="25400">
            <a:solidFill>
              <a:schemeClr val="lt1"/>
            </a:solidFill>
          </a:ln>
          <a:effectLst/>
          <a:sp3d contourW="25400">
            <a:contourClr>
              <a:schemeClr val="lt1"/>
            </a:contourClr>
          </a:sp3d>
        </c:spPr>
      </c:pivotFmt>
      <c:pivotFmt>
        <c:idx val="16"/>
        <c:spPr>
          <a:solidFill>
            <a:schemeClr val="accent1"/>
          </a:solidFill>
          <a:ln w="25400">
            <a:solidFill>
              <a:schemeClr val="lt1"/>
            </a:solidFill>
          </a:ln>
          <a:effectLst/>
          <a:sp3d contourW="25400">
            <a:contourClr>
              <a:schemeClr val="lt1"/>
            </a:contourClr>
          </a:sp3d>
        </c:spPr>
      </c:pivotFmt>
      <c:pivotFmt>
        <c:idx val="17"/>
        <c:spPr>
          <a:solidFill>
            <a:schemeClr val="accent1"/>
          </a:solidFill>
          <a:ln w="25400">
            <a:solidFill>
              <a:schemeClr val="lt1"/>
            </a:solidFill>
          </a:ln>
          <a:effectLst/>
          <a:sp3d contourW="25400">
            <a:contourClr>
              <a:schemeClr val="lt1"/>
            </a:contourClr>
          </a:sp3d>
        </c:spPr>
      </c:pivotFmt>
      <c:pivotFmt>
        <c:idx val="18"/>
        <c:spPr>
          <a:solidFill>
            <a:schemeClr val="accent1"/>
          </a:solidFill>
          <a:ln w="25400">
            <a:solidFill>
              <a:schemeClr val="lt1"/>
            </a:solidFill>
          </a:ln>
          <a:effectLst/>
          <a:sp3d contourW="25400">
            <a:contourClr>
              <a:schemeClr val="lt1"/>
            </a:contourClr>
          </a:sp3d>
        </c:spPr>
      </c:pivotFmt>
    </c:pivotFmts>
    <c:plotArea>
      <c:layout/>
      <c:pieChart>
        <c:varyColors val="1"/>
        <c:ser>
          <c:idx val="0"/>
          <c:order val="0"/>
          <c:tx>
            <c:strRef>
              <c:f>Sheet4!$B$3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4A4-4337-A08F-A1EF4A2B8FB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4A4-4337-A08F-A1EF4A2B8FBC}"/>
              </c:ext>
            </c:extLst>
          </c:dPt>
          <c:dPt>
            <c:idx val="2"/>
            <c:bubble3D val="0"/>
            <c:spPr>
              <a:solidFill>
                <a:schemeClr val="accent2"/>
              </a:solidFill>
              <a:ln w="19050">
                <a:solidFill>
                  <a:schemeClr val="lt1"/>
                </a:solidFill>
              </a:ln>
              <a:effectLst/>
            </c:spPr>
            <c:extLst>
              <c:ext xmlns:c16="http://schemas.microsoft.com/office/drawing/2014/chart" uri="{C3380CC4-5D6E-409C-BE32-E72D297353CC}">
                <c16:uniqueId val="{00000005-14A4-4337-A08F-A1EF4A2B8FB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4A4-4337-A08F-A1EF4A2B8FB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4A4-4337-A08F-A1EF4A2B8FBC}"/>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Sheet4!$A$4:$A$9</c:f>
              <c:strCache>
                <c:ptCount val="5"/>
                <c:pt idx="0">
                  <c:v>Weekly</c:v>
                </c:pt>
                <c:pt idx="1">
                  <c:v>(blank)</c:v>
                </c:pt>
                <c:pt idx="2">
                  <c:v>4-6 Weeks</c:v>
                </c:pt>
                <c:pt idx="3">
                  <c:v>Less than 4 Weeks</c:v>
                </c:pt>
                <c:pt idx="4">
                  <c:v>More than 6 Weeks</c:v>
                </c:pt>
              </c:strCache>
            </c:strRef>
          </c:cat>
          <c:val>
            <c:numRef>
              <c:f>Sheet4!$B$4:$B$9</c:f>
              <c:numCache>
                <c:formatCode>General</c:formatCode>
                <c:ptCount val="5"/>
                <c:pt idx="0">
                  <c:v>1</c:v>
                </c:pt>
                <c:pt idx="2">
                  <c:v>48</c:v>
                </c:pt>
                <c:pt idx="3">
                  <c:v>19</c:v>
                </c:pt>
                <c:pt idx="4">
                  <c:v>2</c:v>
                </c:pt>
              </c:numCache>
            </c:numRef>
          </c:val>
          <c:extLst>
            <c:ext xmlns:c16="http://schemas.microsoft.com/office/drawing/2014/chart" uri="{C3380CC4-5D6E-409C-BE32-E72D297353CC}">
              <c16:uniqueId val="{0000000A-14A4-4337-A08F-A1EF4A2B8FB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 Forecasting Quantities (Responses)(DM).xlsx]Sheet2!PivotTable5</c:name>
    <c:fmtId val="-1"/>
  </c:pivotSource>
  <c:chart>
    <c:autoTitleDeleted val="1"/>
    <c:pivotFmts>
      <c:pivotFmt>
        <c:idx val="0"/>
      </c:pivotFmt>
      <c:pivotFmt>
        <c:idx val="1"/>
        <c:spPr>
          <a:solidFill>
            <a:schemeClr val="accent2"/>
          </a:solidFill>
          <a:ln w="19050">
            <a:solidFill>
              <a:schemeClr val="lt1"/>
            </a:solidFill>
          </a:ln>
          <a:effectLst/>
          <a:sp3d contourW="25400">
            <a:contourClr>
              <a:schemeClr val="lt1"/>
            </a:contourClr>
          </a:sp3d>
        </c:spPr>
        <c:marker>
          <c:spPr>
            <a:solidFill>
              <a:schemeClr val="accent2"/>
            </a:solidFill>
            <a:ln w="9525">
              <a:solidFill>
                <a:schemeClr val="accent2"/>
              </a:solidFill>
            </a:ln>
            <a:effectLst/>
          </c:spPr>
        </c:marker>
        <c:dLbl>
          <c:idx val="0"/>
          <c:dLblPos val="outEnd"/>
          <c:showLegendKey val="0"/>
          <c:showVal val="0"/>
          <c:showCatName val="1"/>
          <c:showSerName val="0"/>
          <c:showPercent val="1"/>
          <c:showBubbleSize val="0"/>
          <c:extLst>
            <c:ext xmlns:c15="http://schemas.microsoft.com/office/drawing/2012/chart" uri="{CE6537A1-D6FC-4f65-9D91-7224C49458BB}"/>
          </c:extLst>
        </c:dLbl>
      </c:pivotFmt>
      <c:pivotFmt>
        <c:idx val="2"/>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1"/>
          <c:showVal val="1"/>
          <c:showCatName val="1"/>
          <c:showSerName val="1"/>
          <c:showPercent val="1"/>
          <c:showBubbleSize val="1"/>
          <c:extLst>
            <c:ext xmlns:c15="http://schemas.microsoft.com/office/drawing/2012/chart" uri="{CE6537A1-D6FC-4f65-9D91-7224C49458BB}"/>
          </c:extLst>
        </c:dLbl>
      </c:pivotFmt>
      <c:pivotFmt>
        <c:idx val="3"/>
        <c:spPr>
          <a:solidFill>
            <a:schemeClr val="accent2"/>
          </a:solidFill>
          <a:ln w="19050">
            <a:solidFill>
              <a:schemeClr val="lt1"/>
            </a:solidFill>
          </a:ln>
          <a:effectLst/>
          <a:sp3d contourW="25400">
            <a:contourClr>
              <a:schemeClr val="lt1"/>
            </a:contourClr>
          </a:sp3d>
        </c:spPr>
      </c:pivotFmt>
      <c:pivotFmt>
        <c:idx val="4"/>
        <c:spPr>
          <a:solidFill>
            <a:schemeClr val="accent2"/>
          </a:solidFill>
          <a:ln w="19050">
            <a:solidFill>
              <a:schemeClr val="lt1"/>
            </a:solidFill>
          </a:ln>
          <a:effectLst/>
          <a:sp3d contourW="25400">
            <a:contourClr>
              <a:schemeClr val="lt1"/>
            </a:contourClr>
          </a:sp3d>
        </c:spPr>
        <c:marker>
          <c:symbol val="none"/>
        </c:marker>
      </c:pivotFmt>
      <c:pivotFmt>
        <c:idx val="5"/>
        <c:spPr>
          <a:solidFill>
            <a:schemeClr val="accent2"/>
          </a:solidFill>
          <a:ln w="19050">
            <a:solidFill>
              <a:schemeClr val="lt1"/>
            </a:solidFill>
          </a:ln>
          <a:effectLst/>
          <a:sp3d contourW="25400">
            <a:contourClr>
              <a:schemeClr val="lt1"/>
            </a:contourClr>
          </a:sp3d>
        </c:spPr>
        <c:marker>
          <c:symbol val="none"/>
        </c:marker>
      </c:pivotFmt>
      <c:pivotFmt>
        <c:idx val="6"/>
        <c:spPr>
          <a:solidFill>
            <a:schemeClr val="accent2"/>
          </a:solidFill>
          <a:ln w="19050">
            <a:solidFill>
              <a:schemeClr val="lt1"/>
            </a:solidFill>
          </a:ln>
          <a:effectLst/>
          <a:sp3d contourW="25400">
            <a:contourClr>
              <a:schemeClr val="lt1"/>
            </a:contourClr>
          </a:sp3d>
        </c:spPr>
      </c:pivotFmt>
      <c:pivotFmt>
        <c:idx val="7"/>
        <c:spPr>
          <a:solidFill>
            <a:schemeClr val="accent2"/>
          </a:solidFill>
          <a:ln w="19050">
            <a:solidFill>
              <a:schemeClr val="lt1"/>
            </a:solidFill>
          </a:ln>
          <a:effectLst/>
          <a:sp3d contourW="25400">
            <a:contourClr>
              <a:schemeClr val="lt1"/>
            </a:contourClr>
          </a:sp3d>
        </c:spPr>
      </c:pivotFmt>
      <c:pivotFmt>
        <c:idx val="8"/>
        <c:spPr>
          <a:solidFill>
            <a:schemeClr val="accent2"/>
          </a:solidFill>
          <a:ln w="19050">
            <a:solidFill>
              <a:schemeClr val="lt1"/>
            </a:solidFill>
          </a:ln>
          <a:effectLst/>
          <a:sp3d contourW="25400">
            <a:contourClr>
              <a:schemeClr val="lt1"/>
            </a:contourClr>
          </a:sp3d>
        </c:spPr>
      </c:pivotFmt>
      <c:pivotFmt>
        <c:idx val="9"/>
        <c:spPr>
          <a:solidFill>
            <a:schemeClr val="accent2"/>
          </a:solidFill>
          <a:ln w="1905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extLst>
        </c:dLbl>
      </c:pivotFmt>
      <c:pivotFmt>
        <c:idx val="10"/>
        <c:spPr>
          <a:solidFill>
            <a:schemeClr val="accent2"/>
          </a:solidFill>
          <a:ln w="19050">
            <a:solidFill>
              <a:schemeClr val="lt1"/>
            </a:solidFill>
          </a:ln>
          <a:effectLst/>
          <a:sp3d contourW="25400">
            <a:contourClr>
              <a:schemeClr val="lt1"/>
            </a:contourClr>
          </a:sp3d>
        </c:spPr>
        <c:dLbl>
          <c:idx val="0"/>
          <c:layout>
            <c:manualLayout>
              <c:x val="-0.18810510117684615"/>
              <c:y val="-5.6194125159642401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11"/>
        <c:spPr>
          <a:solidFill>
            <a:schemeClr val="accent2"/>
          </a:solidFill>
          <a:ln w="19050">
            <a:solidFill>
              <a:schemeClr val="lt1"/>
            </a:solidFill>
          </a:ln>
          <a:effectLst/>
          <a:sp3d contourW="25400">
            <a:contourClr>
              <a:schemeClr val="lt1"/>
            </a:contourClr>
          </a:sp3d>
        </c:spPr>
        <c:dLbl>
          <c:idx val="0"/>
          <c:layout>
            <c:manualLayout>
              <c:x val="0.18146609760589863"/>
              <c:y val="1.7879948914431672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12"/>
        <c:spPr>
          <a:solidFill>
            <a:schemeClr val="accent2"/>
          </a:solidFill>
          <a:ln w="19050">
            <a:solidFill>
              <a:schemeClr val="lt1"/>
            </a:solidFill>
          </a:ln>
          <a:effectLst/>
          <a:sp3d contourW="25400">
            <a:contourClr>
              <a:schemeClr val="lt1"/>
            </a:contourClr>
          </a:sp3d>
        </c:spPr>
      </c:pivotFmt>
      <c:pivotFmt>
        <c:idx val="13"/>
        <c:spPr>
          <a:solidFill>
            <a:schemeClr val="accent2"/>
          </a:solidFill>
          <a:ln w="19050">
            <a:solidFill>
              <a:schemeClr val="lt1"/>
            </a:solidFill>
          </a:ln>
          <a:effectLst/>
          <a:sp3d contourW="25400">
            <a:contourClr>
              <a:schemeClr val="lt1"/>
            </a:contourClr>
          </a:sp3d>
        </c:spPr>
        <c:dLbl>
          <c:idx val="0"/>
          <c:layout>
            <c:manualLayout>
              <c:x val="-0.18146609760589863"/>
              <c:y val="-3.3205619412515965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2"/>
          </a:solidFill>
          <a:ln w="1905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extLst>
        </c:dLbl>
      </c:pivotFmt>
      <c:pivotFmt>
        <c:idx val="15"/>
        <c:spPr>
          <a:solidFill>
            <a:schemeClr val="accent2"/>
          </a:solidFill>
          <a:ln w="19050">
            <a:solidFill>
              <a:schemeClr val="lt1"/>
            </a:solidFill>
          </a:ln>
          <a:effectLst/>
          <a:sp3d contourW="25400">
            <a:contourClr>
              <a:schemeClr val="lt1"/>
            </a:contourClr>
          </a:sp3d>
        </c:spPr>
      </c:pivotFmt>
      <c:pivotFmt>
        <c:idx val="16"/>
        <c:spPr>
          <a:solidFill>
            <a:schemeClr val="accent2"/>
          </a:solidFill>
          <a:ln w="19050">
            <a:solidFill>
              <a:schemeClr val="lt1"/>
            </a:solidFill>
          </a:ln>
          <a:effectLst/>
          <a:sp3d contourW="25400">
            <a:contourClr>
              <a:schemeClr val="lt1"/>
            </a:contourClr>
          </a:sp3d>
        </c:spPr>
        <c:dLbl>
          <c:idx val="0"/>
          <c:layout>
            <c:manualLayout>
              <c:x val="0.18146609760589863"/>
              <c:y val="1.7879948914431672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17"/>
        <c:spPr>
          <a:solidFill>
            <a:schemeClr val="accent2"/>
          </a:solidFill>
          <a:ln w="1905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extLst>
        </c:dLbl>
      </c:pivotFmt>
      <c:pivotFmt>
        <c:idx val="18"/>
        <c:spPr>
          <a:solidFill>
            <a:schemeClr val="accent2"/>
          </a:solidFill>
          <a:ln w="19050">
            <a:solidFill>
              <a:schemeClr val="lt1"/>
            </a:solidFill>
          </a:ln>
          <a:effectLst/>
          <a:sp3d contourW="25400">
            <a:contourClr>
              <a:schemeClr val="lt1"/>
            </a:contourClr>
          </a:sp3d>
        </c:spPr>
      </c:pivotFmt>
      <c:pivotFmt>
        <c:idx val="19"/>
        <c:spPr>
          <a:solidFill>
            <a:schemeClr val="accent2"/>
          </a:solidFill>
          <a:ln w="19050">
            <a:solidFill>
              <a:schemeClr val="lt1"/>
            </a:solidFill>
          </a:ln>
          <a:effectLst/>
          <a:sp3d contourW="25400">
            <a:contourClr>
              <a:schemeClr val="lt1"/>
            </a:contourClr>
          </a:sp3d>
        </c:spPr>
        <c:dLbl>
          <c:idx val="0"/>
          <c:layout>
            <c:manualLayout>
              <c:x val="-0.18146609760589863"/>
              <c:y val="-3.3205619412515965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20"/>
        <c:spPr>
          <a:solidFill>
            <a:schemeClr val="accent2"/>
          </a:solidFill>
          <a:ln w="19050">
            <a:solidFill>
              <a:schemeClr val="lt1"/>
            </a:solidFill>
          </a:ln>
          <a:effectLst/>
          <a:sp3d contourW="25400">
            <a:contourClr>
              <a:schemeClr val="lt1"/>
            </a:contourClr>
          </a:sp3d>
        </c:spPr>
        <c:dLbl>
          <c:idx val="0"/>
          <c:layout>
            <c:manualLayout>
              <c:x val="0.18146609760589863"/>
              <c:y val="1.7879948914431672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21"/>
        <c:spPr>
          <a:solidFill>
            <a:schemeClr val="accent2"/>
          </a:solidFill>
          <a:ln w="1905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extLst>
        </c:dLbl>
      </c:pivotFmt>
      <c:pivotFmt>
        <c:idx val="22"/>
        <c:spPr>
          <a:solidFill>
            <a:schemeClr val="accent2"/>
          </a:solidFill>
          <a:ln w="19050">
            <a:solidFill>
              <a:schemeClr val="lt1"/>
            </a:solidFill>
          </a:ln>
          <a:effectLst/>
          <a:sp3d contourW="25400">
            <a:contourClr>
              <a:schemeClr val="lt1"/>
            </a:contourClr>
          </a:sp3d>
        </c:spPr>
      </c:pivotFmt>
      <c:pivotFmt>
        <c:idx val="23"/>
        <c:spPr>
          <a:solidFill>
            <a:schemeClr val="accent2"/>
          </a:solidFill>
          <a:ln w="19050">
            <a:solidFill>
              <a:schemeClr val="lt1"/>
            </a:solidFill>
          </a:ln>
          <a:effectLst/>
          <a:sp3d contourW="25400">
            <a:contourClr>
              <a:schemeClr val="lt1"/>
            </a:contourClr>
          </a:sp3d>
        </c:spPr>
        <c:dLbl>
          <c:idx val="0"/>
          <c:layout>
            <c:manualLayout>
              <c:x val="-0.18146609760589863"/>
              <c:y val="-3.3205619412515965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24"/>
        <c:spPr>
          <a:solidFill>
            <a:schemeClr val="accent2"/>
          </a:solidFill>
          <a:ln w="19050">
            <a:solidFill>
              <a:schemeClr val="lt1"/>
            </a:solidFill>
          </a:ln>
          <a:effectLst/>
          <a:sp3d contourW="25400">
            <a:contourClr>
              <a:schemeClr val="lt1"/>
            </a:contourClr>
          </a:sp3d>
        </c:spPr>
        <c:dLbl>
          <c:idx val="0"/>
          <c:layout>
            <c:manualLayout>
              <c:x val="0.18146609760589863"/>
              <c:y val="1.7879948914431672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s>
    <c:plotArea>
      <c:layout>
        <c:manualLayout>
          <c:layoutTarget val="inner"/>
          <c:xMode val="edge"/>
          <c:yMode val="edge"/>
          <c:x val="0.11380880530102616"/>
          <c:y val="8.4231800032192966E-2"/>
          <c:w val="0.82124792970749738"/>
          <c:h val="0.81220558749695104"/>
        </c:manualLayout>
      </c:layout>
      <c:pieChart>
        <c:varyColors val="1"/>
        <c:ser>
          <c:idx val="0"/>
          <c:order val="0"/>
          <c:tx>
            <c:strRef>
              <c:f>Sheet2!$K$1</c:f>
              <c:strCache>
                <c:ptCount val="1"/>
                <c:pt idx="0">
                  <c:v>Total</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01F1-44D0-B05C-CC751BCB9B1C}"/>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01F1-44D0-B05C-CC751BCB9B1C}"/>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01F1-44D0-B05C-CC751BCB9B1C}"/>
              </c:ext>
            </c:extLst>
          </c:dPt>
          <c:dLbls>
            <c:dLbl>
              <c:idx val="1"/>
              <c:layout>
                <c:manualLayout>
                  <c:x val="-0.18146609760589863"/>
                  <c:y val="-3.32056194125159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1F1-44D0-B05C-CC751BCB9B1C}"/>
                </c:ext>
              </c:extLst>
            </c:dLbl>
            <c:dLbl>
              <c:idx val="2"/>
              <c:layout>
                <c:manualLayout>
                  <c:x val="0.18146609760589863"/>
                  <c:y val="1.787994891443167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1F1-44D0-B05C-CC751BCB9B1C}"/>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Sheet2!$J$2:$J$5</c:f>
              <c:strCache>
                <c:ptCount val="3"/>
                <c:pt idx="0">
                  <c:v>(blank)</c:v>
                </c:pt>
                <c:pt idx="1">
                  <c:v>No</c:v>
                </c:pt>
                <c:pt idx="2">
                  <c:v>Yes</c:v>
                </c:pt>
              </c:strCache>
            </c:strRef>
          </c:cat>
          <c:val>
            <c:numRef>
              <c:f>Sheet2!$K$2:$K$5</c:f>
              <c:numCache>
                <c:formatCode>General</c:formatCode>
                <c:ptCount val="3"/>
                <c:pt idx="1">
                  <c:v>14</c:v>
                </c:pt>
                <c:pt idx="2">
                  <c:v>11</c:v>
                </c:pt>
              </c:numCache>
            </c:numRef>
          </c:val>
          <c:extLst>
            <c:ext xmlns:c16="http://schemas.microsoft.com/office/drawing/2014/chart" uri="{C3380CC4-5D6E-409C-BE32-E72D297353CC}">
              <c16:uniqueId val="{00000006-01F1-44D0-B05C-CC751BCB9B1C}"/>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pivotSource>
    <c:name>[2 Forecasting Quantities (JFEDITED).xlsx]columnH graphs!PivotTable1</c:name>
    <c:fmtId val="-1"/>
  </c:pivotSource>
  <c:chart>
    <c:autoTitleDeleted val="1"/>
    <c:pivotFmts>
      <c:pivotFmt>
        <c:idx val="0"/>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5"/>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'columnH graphs'!$B$3:$B$4</c:f>
              <c:strCache>
                <c:ptCount val="1"/>
                <c:pt idx="0">
                  <c:v>Total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'columnH graphs'!$A$5:$A$20</c:f>
              <c:strCache>
                <c:ptCount val="15"/>
                <c:pt idx="0">
                  <c:v>Menu Cycle x Servings</c:v>
                </c:pt>
                <c:pt idx="1">
                  <c:v>Experience with Similar Foods</c:v>
                </c:pt>
                <c:pt idx="2">
                  <c:v>Guessing</c:v>
                </c:pt>
                <c:pt idx="3">
                  <c:v>Taste Test Results</c:v>
                </c:pt>
                <c:pt idx="4">
                  <c:v>Talk to Other Schools</c:v>
                </c:pt>
                <c:pt idx="5">
                  <c:v>Forecast based on school ADP</c:v>
                </c:pt>
                <c:pt idx="6">
                  <c:v>Forecast based on School Size</c:v>
                </c:pt>
                <c:pt idx="7">
                  <c:v>Sample a product then determine</c:v>
                </c:pt>
                <c:pt idx="8">
                  <c:v>Forecast based on product availability</c:v>
                </c:pt>
                <c:pt idx="9">
                  <c:v>Make a Low Forecast</c:v>
                </c:pt>
                <c:pt idx="10">
                  <c:v>Cooperative Buying Commitment</c:v>
                </c:pt>
                <c:pt idx="11">
                  <c:v>New Product only for replacement</c:v>
                </c:pt>
                <c:pt idx="12">
                  <c:v>Don’t Forecast</c:v>
                </c:pt>
                <c:pt idx="13">
                  <c:v>Opinon of Staff </c:v>
                </c:pt>
                <c:pt idx="14">
                  <c:v>Add Addendum to Bid Mid Year</c:v>
                </c:pt>
              </c:strCache>
            </c:strRef>
          </c:cat>
          <c:val>
            <c:numRef>
              <c:f>'columnH graphs'!$B$5:$B$20</c:f>
              <c:numCache>
                <c:formatCode>0%</c:formatCode>
                <c:ptCount val="15"/>
                <c:pt idx="0">
                  <c:v>0.19672131147540983</c:v>
                </c:pt>
                <c:pt idx="1">
                  <c:v>0.18032786885245902</c:v>
                </c:pt>
                <c:pt idx="2">
                  <c:v>0.13114754098360656</c:v>
                </c:pt>
                <c:pt idx="3">
                  <c:v>0.11475409836065574</c:v>
                </c:pt>
                <c:pt idx="4">
                  <c:v>6.5573770491803282E-2</c:v>
                </c:pt>
                <c:pt idx="5">
                  <c:v>6.5573770491803282E-2</c:v>
                </c:pt>
                <c:pt idx="6">
                  <c:v>4.9180327868852458E-2</c:v>
                </c:pt>
                <c:pt idx="7">
                  <c:v>4.9180327868852458E-2</c:v>
                </c:pt>
                <c:pt idx="8">
                  <c:v>3.2786885245901641E-2</c:v>
                </c:pt>
                <c:pt idx="9">
                  <c:v>3.2786885245901641E-2</c:v>
                </c:pt>
                <c:pt idx="10">
                  <c:v>1.6393442622950821E-2</c:v>
                </c:pt>
                <c:pt idx="11">
                  <c:v>1.6393442622950821E-2</c:v>
                </c:pt>
                <c:pt idx="12">
                  <c:v>1.6393442622950821E-2</c:v>
                </c:pt>
                <c:pt idx="13">
                  <c:v>1.6393442622950821E-2</c:v>
                </c:pt>
                <c:pt idx="14">
                  <c:v>1.6393442622950821E-2</c:v>
                </c:pt>
              </c:numCache>
            </c:numRef>
          </c:val>
          <c:extLst>
            <c:ext xmlns:c16="http://schemas.microsoft.com/office/drawing/2014/chart" uri="{C3380CC4-5D6E-409C-BE32-E72D297353CC}">
              <c16:uniqueId val="{00000000-ADDD-464C-A163-97EF430716E5}"/>
            </c:ext>
          </c:extLst>
        </c:ser>
        <c:dLbls>
          <c:showLegendKey val="0"/>
          <c:showVal val="0"/>
          <c:showCatName val="0"/>
          <c:showSerName val="0"/>
          <c:showPercent val="0"/>
          <c:showBubbleSize val="0"/>
        </c:dLbls>
        <c:gapWidth val="92"/>
        <c:axId val="389784168"/>
        <c:axId val="389784560"/>
      </c:barChart>
      <c:catAx>
        <c:axId val="389784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89784560"/>
        <c:crosses val="autoZero"/>
        <c:auto val="1"/>
        <c:lblAlgn val="ctr"/>
        <c:lblOffset val="100"/>
        <c:noMultiLvlLbl val="0"/>
      </c:catAx>
      <c:valAx>
        <c:axId val="3897845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784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 Forecasting Quantities (JFEDITED).xlsx]columnL graphs!PivotTable4</c:name>
    <c:fmtId val="-1"/>
  </c:pivotSource>
  <c:chart>
    <c:autoTitleDeleted val="1"/>
    <c:pivotFmts>
      <c:pivotFmt>
        <c:idx val="0"/>
      </c:pivotFmt>
      <c:pivotFmt>
        <c:idx val="1"/>
        <c:dLbl>
          <c:idx val="0"/>
          <c:showLegendKey val="0"/>
          <c:showVal val="1"/>
          <c:showCatName val="0"/>
          <c:showSerName val="0"/>
          <c:showPercent val="0"/>
          <c:showBubbleSize val="0"/>
          <c:extLst>
            <c:ext xmlns:c15="http://schemas.microsoft.com/office/drawing/2012/chart" uri="{CE6537A1-D6FC-4f65-9D91-7224C49458BB}"/>
          </c:extLst>
        </c:dLbl>
      </c:pivotFmt>
      <c:pivotFmt>
        <c:idx val="2"/>
        <c:dLbl>
          <c:idx val="0"/>
          <c:layout>
            <c:manualLayout>
              <c:x val="-2.4324324324324326E-2"/>
              <c:y val="-3.212850897629748E-2"/>
            </c:manualLayout>
          </c:layout>
          <c:showLegendKey val="0"/>
          <c:showVal val="1"/>
          <c:showCatName val="0"/>
          <c:showSerName val="0"/>
          <c:showPercent val="0"/>
          <c:showBubbleSize val="0"/>
          <c:extLst>
            <c:ext xmlns:c15="http://schemas.microsoft.com/office/drawing/2012/chart" uri="{CE6537A1-D6FC-4f65-9D91-7224C49458BB}"/>
          </c:extLst>
        </c:dLbl>
      </c:pivotFmt>
      <c:pivotFmt>
        <c:idx val="3"/>
        <c:dLbl>
          <c:idx val="0"/>
          <c:layout>
            <c:manualLayout>
              <c:x val="1.891891891891892E-2"/>
              <c:y val="0"/>
            </c:manualLayout>
          </c:layout>
          <c:showLegendKey val="0"/>
          <c:showVal val="1"/>
          <c:showCatName val="0"/>
          <c:showSerName val="0"/>
          <c:showPercent val="0"/>
          <c:showBubbleSize val="0"/>
          <c:extLst>
            <c:ext xmlns:c15="http://schemas.microsoft.com/office/drawing/2012/chart" uri="{CE6537A1-D6FC-4f65-9D91-7224C49458BB}"/>
          </c:extLst>
        </c:dLbl>
      </c:pivotFmt>
      <c:pivotFmt>
        <c:idx val="4"/>
        <c:dLbl>
          <c:idx val="0"/>
          <c:showLegendKey val="0"/>
          <c:showVal val="1"/>
          <c:showCatName val="0"/>
          <c:showSerName val="0"/>
          <c:showPercent val="0"/>
          <c:showBubbleSize val="0"/>
          <c:extLst>
            <c:ext xmlns:c15="http://schemas.microsoft.com/office/drawing/2012/chart" uri="{CE6537A1-D6FC-4f65-9D91-7224C49458BB}"/>
          </c:extLst>
        </c:dLbl>
      </c:pivotFmt>
      <c:pivotFmt>
        <c:idx val="5"/>
        <c:dLbl>
          <c:idx val="0"/>
          <c:layout>
            <c:manualLayout>
              <c:x val="1.488372093023255E-2"/>
              <c:y val="0"/>
            </c:manualLayout>
          </c:layout>
          <c:showLegendKey val="0"/>
          <c:showVal val="1"/>
          <c:showCatName val="0"/>
          <c:showSerName val="0"/>
          <c:showPercent val="0"/>
          <c:showBubbleSize val="0"/>
          <c:extLst>
            <c:ext xmlns:c15="http://schemas.microsoft.com/office/drawing/2012/chart" uri="{CE6537A1-D6FC-4f65-9D91-7224C49458BB}"/>
          </c:extLst>
        </c:dLbl>
      </c:pivotFmt>
      <c:pivotFmt>
        <c:idx val="6"/>
        <c:dLbl>
          <c:idx val="0"/>
          <c:layout>
            <c:manualLayout>
              <c:x val="3.7209302325581397E-3"/>
              <c:y val="0.16578283437618424"/>
            </c:manualLayout>
          </c:layout>
          <c:showLegendKey val="0"/>
          <c:showVal val="1"/>
          <c:showCatName val="0"/>
          <c:showSerName val="0"/>
          <c:showPercent val="0"/>
          <c:showBubbleSize val="0"/>
          <c:extLst>
            <c:ext xmlns:c15="http://schemas.microsoft.com/office/drawing/2012/chart" uri="{CE6537A1-D6FC-4f65-9D91-7224C49458BB}"/>
          </c:extLst>
        </c:dLbl>
      </c:pivotFmt>
      <c:pivotFmt>
        <c:idx val="7"/>
      </c:pivotFmt>
      <c:pivotFmt>
        <c:idx val="8"/>
      </c:pivotFmt>
      <c:pivotFmt>
        <c:idx val="9"/>
        <c:spPr>
          <a:solidFill>
            <a:schemeClr val="accent1">
              <a:alpha val="74000"/>
            </a:schemeClr>
          </a:solidFill>
          <a:ln>
            <a:noFill/>
          </a:ln>
          <a:effectLst>
            <a:innerShdw blurRad="114300">
              <a:schemeClr val="accent1">
                <a:lumMod val="75000"/>
              </a:schemeClr>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alpha val="74000"/>
            </a:schemeClr>
          </a:solidFill>
          <a:ln>
            <a:noFill/>
          </a:ln>
          <a:effectLst>
            <a:innerShdw blurRad="114300">
              <a:schemeClr val="accent1">
                <a:lumMod val="75000"/>
              </a:schemeClr>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alpha val="74000"/>
            </a:schemeClr>
          </a:solidFill>
          <a:ln>
            <a:noFill/>
          </a:ln>
          <a:effectLst>
            <a:innerShdw blurRad="114300">
              <a:schemeClr val="accent1">
                <a:lumMod val="75000"/>
              </a:schemeClr>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alpha val="74000"/>
            </a:schemeClr>
          </a:solidFill>
          <a:ln>
            <a:noFill/>
          </a:ln>
          <a:effectLst>
            <a:innerShdw blurRad="114300">
              <a:schemeClr val="accent1">
                <a:lumMod val="75000"/>
              </a:schemeClr>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alpha val="74000"/>
            </a:schemeClr>
          </a:solidFill>
          <a:ln>
            <a:noFill/>
          </a:ln>
          <a:effectLst>
            <a:innerShdw blurRad="114300">
              <a:schemeClr val="accent1">
                <a:lumMod val="75000"/>
              </a:schemeClr>
            </a:innerShdw>
          </a:effectLst>
        </c:spPr>
        <c:dLbl>
          <c:idx val="0"/>
          <c:layout>
            <c:manualLayout>
              <c:x val="1.0344827305326437E-3"/>
              <c:y val="-9.5917750259417719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alpha val="74000"/>
            </a:schemeClr>
          </a:solidFill>
          <a:ln>
            <a:noFill/>
          </a:ln>
          <a:effectLst>
            <a:innerShdw blurRad="114300">
              <a:schemeClr val="accent1">
                <a:lumMod val="75000"/>
              </a:schemeClr>
            </a:innerShdw>
          </a:effectLst>
        </c:spPr>
        <c:dLbl>
          <c:idx val="0"/>
          <c:layout>
            <c:manualLayout>
              <c:x val="0"/>
              <c:y val="-7.0225495725645029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1">
              <a:alpha val="74000"/>
            </a:schemeClr>
          </a:solidFill>
          <a:ln>
            <a:noFill/>
          </a:ln>
          <a:effectLst>
            <a:innerShdw blurRad="114300">
              <a:schemeClr val="accent1">
                <a:lumMod val="75000"/>
              </a:schemeClr>
            </a:innerShdw>
          </a:effectLst>
        </c:spPr>
        <c:dLbl>
          <c:idx val="0"/>
          <c:layout>
            <c:manualLayout>
              <c:x val="3.1034481915979311E-3"/>
              <c:y val="-0.19697395142558977"/>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1">
              <a:alpha val="74000"/>
            </a:schemeClr>
          </a:solidFill>
          <a:ln>
            <a:noFill/>
          </a:ln>
          <a:effectLst>
            <a:innerShdw blurRad="114300">
              <a:schemeClr val="accent1">
                <a:lumMod val="75000"/>
              </a:schemeClr>
            </a:innerShdw>
          </a:effectLst>
        </c:spPr>
        <c:dLbl>
          <c:idx val="0"/>
          <c:layout>
            <c:manualLayout>
              <c:x val="-2.0689654610652874E-3"/>
              <c:y val="-0.12503563873102649"/>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1">
              <a:alpha val="74000"/>
            </a:schemeClr>
          </a:solidFill>
          <a:ln>
            <a:noFill/>
          </a:ln>
          <a:effectLst>
            <a:innerShdw blurRad="114300">
              <a:schemeClr val="accent1">
                <a:lumMod val="75000"/>
              </a:schemeClr>
            </a:innerShdw>
          </a:effectLst>
        </c:spPr>
        <c:dLbl>
          <c:idx val="0"/>
          <c:layout>
            <c:manualLayout>
              <c:x val="-4.1379309221305748E-3"/>
              <c:y val="-0.1541535272026354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1">
              <a:alpha val="74000"/>
            </a:schemeClr>
          </a:solidFill>
          <a:ln>
            <a:noFill/>
          </a:ln>
          <a:effectLst>
            <a:innerShdw blurRad="114300">
              <a:schemeClr val="accent1">
                <a:lumMod val="75000"/>
              </a:schemeClr>
            </a:innerShdw>
          </a:effectLst>
        </c:spPr>
        <c:dLbl>
          <c:idx val="0"/>
          <c:layout>
            <c:manualLayout>
              <c:x val="0"/>
              <c:y val="-9.5917750259417595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chemeClr val="accent1">
              <a:alpha val="74000"/>
            </a:schemeClr>
          </a:solidFill>
          <a:ln>
            <a:noFill/>
          </a:ln>
          <a:effectLst>
            <a:innerShdw blurRad="114300">
              <a:schemeClr val="accent1">
                <a:lumMod val="75000"/>
              </a:schemeClr>
            </a:innerShdw>
          </a:effectLst>
        </c:spPr>
        <c:dLbl>
          <c:idx val="0"/>
          <c:layout>
            <c:manualLayout>
              <c:x val="-3.1034481915979311E-3"/>
              <c:y val="-0.34941466165930696"/>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chemeClr val="accent1">
              <a:alpha val="74000"/>
            </a:schemeClr>
          </a:solidFill>
          <a:ln>
            <a:noFill/>
          </a:ln>
          <a:effectLst>
            <a:innerShdw blurRad="114300">
              <a:schemeClr val="accent1">
                <a:lumMod val="75000"/>
              </a:schemeClr>
            </a:innerShdw>
          </a:effectLst>
        </c:spPr>
        <c:dLbl>
          <c:idx val="0"/>
          <c:layout>
            <c:manualLayout>
              <c:x val="0"/>
              <c:y val="-0.22951747383503496"/>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1">
              <a:alpha val="74000"/>
            </a:schemeClr>
          </a:solidFill>
          <a:ln>
            <a:noFill/>
          </a:ln>
          <a:effectLst>
            <a:innerShdw blurRad="114300">
              <a:schemeClr val="accent1">
                <a:lumMod val="75000"/>
              </a:schemeClr>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1">
              <a:alpha val="74000"/>
            </a:schemeClr>
          </a:solidFill>
          <a:ln>
            <a:noFill/>
          </a:ln>
          <a:effectLst>
            <a:innerShdw blurRad="114300">
              <a:schemeClr val="accent1">
                <a:lumMod val="75000"/>
              </a:schemeClr>
            </a:innerShdw>
          </a:effectLst>
        </c:spPr>
        <c:dLbl>
          <c:idx val="0"/>
          <c:layout>
            <c:manualLayout>
              <c:x val="0"/>
              <c:y val="-7.0225495725645029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3"/>
        <c:spPr>
          <a:solidFill>
            <a:schemeClr val="accent1">
              <a:alpha val="74000"/>
            </a:schemeClr>
          </a:solidFill>
          <a:ln>
            <a:noFill/>
          </a:ln>
          <a:effectLst>
            <a:innerShdw blurRad="114300">
              <a:schemeClr val="accent1">
                <a:lumMod val="75000"/>
              </a:schemeClr>
            </a:innerShdw>
          </a:effectLst>
        </c:spPr>
        <c:dLbl>
          <c:idx val="0"/>
          <c:layout>
            <c:manualLayout>
              <c:x val="-2.0689654610652874E-3"/>
              <c:y val="-0.12503563873102649"/>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4"/>
        <c:spPr>
          <a:solidFill>
            <a:schemeClr val="accent1">
              <a:alpha val="74000"/>
            </a:schemeClr>
          </a:solidFill>
          <a:ln>
            <a:noFill/>
          </a:ln>
          <a:effectLst>
            <a:innerShdw blurRad="114300">
              <a:schemeClr val="accent1">
                <a:lumMod val="75000"/>
              </a:schemeClr>
            </a:innerShdw>
          </a:effectLst>
        </c:spPr>
        <c:dLbl>
          <c:idx val="0"/>
          <c:layout>
            <c:manualLayout>
              <c:x val="0"/>
              <c:y val="-9.5917750259417595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5"/>
        <c:spPr>
          <a:solidFill>
            <a:schemeClr val="accent1">
              <a:alpha val="74000"/>
            </a:schemeClr>
          </a:solidFill>
          <a:ln>
            <a:noFill/>
          </a:ln>
          <a:effectLst>
            <a:innerShdw blurRad="114300">
              <a:schemeClr val="accent1">
                <a:lumMod val="75000"/>
              </a:schemeClr>
            </a:innerShdw>
          </a:effectLst>
        </c:spPr>
        <c:dLbl>
          <c:idx val="0"/>
          <c:layout>
            <c:manualLayout>
              <c:x val="-3.1034481915979311E-3"/>
              <c:y val="-0.34941466165930696"/>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6"/>
        <c:spPr>
          <a:solidFill>
            <a:schemeClr val="accent1">
              <a:alpha val="74000"/>
            </a:schemeClr>
          </a:solidFill>
          <a:ln>
            <a:noFill/>
          </a:ln>
          <a:effectLst>
            <a:innerShdw blurRad="114300">
              <a:schemeClr val="accent1">
                <a:lumMod val="75000"/>
              </a:schemeClr>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7"/>
        <c:spPr>
          <a:solidFill>
            <a:schemeClr val="accent2">
              <a:alpha val="74000"/>
            </a:schemeClr>
          </a:solidFill>
          <a:ln>
            <a:noFill/>
          </a:ln>
          <a:effectLst>
            <a:innerShdw blurRad="114300">
              <a:schemeClr val="accent2">
                <a:lumMod val="75000"/>
              </a:schemeClr>
            </a:innerShdw>
          </a:effectLst>
        </c:spPr>
        <c:dLbl>
          <c:idx val="0"/>
          <c:layout>
            <c:manualLayout>
              <c:x val="1.0344827305326437E-3"/>
              <c:y val="-9.5917750259417719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8"/>
        <c:spPr>
          <a:solidFill>
            <a:schemeClr val="accent2">
              <a:alpha val="74000"/>
            </a:schemeClr>
          </a:solidFill>
          <a:ln>
            <a:noFill/>
          </a:ln>
          <a:effectLst>
            <a:innerShdw blurRad="114300">
              <a:schemeClr val="accent2">
                <a:lumMod val="75000"/>
              </a:schemeClr>
            </a:innerShdw>
          </a:effectLst>
        </c:spPr>
        <c:dLbl>
          <c:idx val="0"/>
          <c:layout>
            <c:manualLayout>
              <c:x val="3.1034481915979311E-3"/>
              <c:y val="-0.19697395142558977"/>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9"/>
        <c:spPr>
          <a:solidFill>
            <a:schemeClr val="accent2">
              <a:alpha val="74000"/>
            </a:schemeClr>
          </a:solidFill>
          <a:ln>
            <a:noFill/>
          </a:ln>
          <a:effectLst>
            <a:innerShdw blurRad="114300">
              <a:schemeClr val="accent2">
                <a:lumMod val="75000"/>
              </a:schemeClr>
            </a:innerShdw>
          </a:effectLst>
        </c:spPr>
        <c:dLbl>
          <c:idx val="0"/>
          <c:layout>
            <c:manualLayout>
              <c:x val="-4.1379309221305748E-3"/>
              <c:y val="-0.1541535272026354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0"/>
        <c:spPr>
          <a:solidFill>
            <a:schemeClr val="accent2">
              <a:alpha val="74000"/>
            </a:schemeClr>
          </a:solidFill>
          <a:ln>
            <a:noFill/>
          </a:ln>
          <a:effectLst>
            <a:innerShdw blurRad="114300">
              <a:schemeClr val="accent2">
                <a:lumMod val="75000"/>
              </a:schemeClr>
            </a:innerShdw>
          </a:effectLst>
        </c:spPr>
        <c:dLbl>
          <c:idx val="0"/>
          <c:layout>
            <c:manualLayout>
              <c:x val="0"/>
              <c:y val="-0.22951747383503496"/>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1"/>
        <c:spPr>
          <a:solidFill>
            <a:schemeClr val="accent1">
              <a:alpha val="74000"/>
            </a:schemeClr>
          </a:solidFill>
          <a:ln>
            <a:noFill/>
          </a:ln>
          <a:effectLst>
            <a:innerShdw blurRad="114300">
              <a:schemeClr val="accent1">
                <a:lumMod val="75000"/>
              </a:schemeClr>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2"/>
        <c:spPr>
          <a:solidFill>
            <a:schemeClr val="accent1">
              <a:alpha val="74000"/>
            </a:schemeClr>
          </a:solidFill>
          <a:ln>
            <a:noFill/>
          </a:ln>
          <a:effectLst>
            <a:innerShdw blurRad="114300">
              <a:schemeClr val="accent1">
                <a:lumMod val="75000"/>
              </a:schemeClr>
            </a:innerShdw>
          </a:effectLst>
        </c:spPr>
        <c:dLbl>
          <c:idx val="0"/>
          <c:layout>
            <c:manualLayout>
              <c:x val="0"/>
              <c:y val="-7.0225495725645029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3"/>
        <c:spPr>
          <a:solidFill>
            <a:schemeClr val="accent1">
              <a:alpha val="74000"/>
            </a:schemeClr>
          </a:solidFill>
          <a:ln>
            <a:noFill/>
          </a:ln>
          <a:effectLst>
            <a:innerShdw blurRad="114300">
              <a:schemeClr val="accent1">
                <a:lumMod val="75000"/>
              </a:schemeClr>
            </a:innerShdw>
          </a:effectLst>
        </c:spPr>
        <c:dLbl>
          <c:idx val="0"/>
          <c:layout>
            <c:manualLayout>
              <c:x val="-2.0689654610652874E-3"/>
              <c:y val="-0.12503563873102649"/>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4"/>
        <c:spPr>
          <a:solidFill>
            <a:schemeClr val="accent1">
              <a:alpha val="74000"/>
            </a:schemeClr>
          </a:solidFill>
          <a:ln>
            <a:noFill/>
          </a:ln>
          <a:effectLst>
            <a:innerShdw blurRad="114300">
              <a:schemeClr val="accent1">
                <a:lumMod val="75000"/>
              </a:schemeClr>
            </a:innerShdw>
          </a:effectLst>
        </c:spPr>
        <c:dLbl>
          <c:idx val="0"/>
          <c:layout>
            <c:manualLayout>
              <c:x val="0"/>
              <c:y val="-9.5917750259417595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5"/>
        <c:spPr>
          <a:solidFill>
            <a:schemeClr val="accent1">
              <a:alpha val="74000"/>
            </a:schemeClr>
          </a:solidFill>
          <a:ln>
            <a:noFill/>
          </a:ln>
          <a:effectLst>
            <a:innerShdw blurRad="114300">
              <a:schemeClr val="accent1">
                <a:lumMod val="75000"/>
              </a:schemeClr>
            </a:innerShdw>
          </a:effectLst>
        </c:spPr>
        <c:dLbl>
          <c:idx val="0"/>
          <c:layout>
            <c:manualLayout>
              <c:x val="-3.1034481915979311E-3"/>
              <c:y val="-0.34941466165930696"/>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6"/>
        <c:spPr>
          <a:solidFill>
            <a:schemeClr val="accent1">
              <a:alpha val="74000"/>
            </a:schemeClr>
          </a:solidFill>
          <a:ln>
            <a:noFill/>
          </a:ln>
          <a:effectLst>
            <a:innerShdw blurRad="114300">
              <a:schemeClr val="accent1">
                <a:lumMod val="75000"/>
              </a:schemeClr>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7"/>
        <c:spPr>
          <a:solidFill>
            <a:schemeClr val="accent2">
              <a:alpha val="74000"/>
            </a:schemeClr>
          </a:solidFill>
          <a:ln>
            <a:noFill/>
          </a:ln>
          <a:effectLst>
            <a:innerShdw blurRad="114300">
              <a:schemeClr val="accent2">
                <a:lumMod val="75000"/>
              </a:schemeClr>
            </a:innerShdw>
          </a:effectLst>
        </c:spPr>
        <c:dLbl>
          <c:idx val="0"/>
          <c:layout>
            <c:manualLayout>
              <c:x val="1.0344827305326437E-3"/>
              <c:y val="-9.5917750259417719E-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8"/>
        <c:spPr>
          <a:solidFill>
            <a:schemeClr val="accent2">
              <a:alpha val="74000"/>
            </a:schemeClr>
          </a:solidFill>
          <a:ln>
            <a:noFill/>
          </a:ln>
          <a:effectLst>
            <a:innerShdw blurRad="114300">
              <a:schemeClr val="accent2">
                <a:lumMod val="75000"/>
              </a:schemeClr>
            </a:innerShdw>
          </a:effectLst>
        </c:spPr>
        <c:dLbl>
          <c:idx val="0"/>
          <c:layout>
            <c:manualLayout>
              <c:x val="3.1034481915979311E-3"/>
              <c:y val="-0.19697395142558977"/>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9"/>
        <c:spPr>
          <a:solidFill>
            <a:schemeClr val="accent2">
              <a:alpha val="74000"/>
            </a:schemeClr>
          </a:solidFill>
          <a:ln>
            <a:noFill/>
          </a:ln>
          <a:effectLst>
            <a:innerShdw blurRad="114300">
              <a:schemeClr val="accent2">
                <a:lumMod val="75000"/>
              </a:schemeClr>
            </a:innerShdw>
          </a:effectLst>
        </c:spPr>
        <c:dLbl>
          <c:idx val="0"/>
          <c:layout>
            <c:manualLayout>
              <c:x val="-4.1379309221305748E-3"/>
              <c:y val="-0.15415352720263542"/>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0"/>
        <c:spPr>
          <a:solidFill>
            <a:schemeClr val="accent2">
              <a:alpha val="74000"/>
            </a:schemeClr>
          </a:solidFill>
          <a:ln>
            <a:noFill/>
          </a:ln>
          <a:effectLst>
            <a:innerShdw blurRad="114300">
              <a:schemeClr val="accent2">
                <a:lumMod val="75000"/>
              </a:schemeClr>
            </a:innerShdw>
          </a:effectLst>
        </c:spPr>
        <c:dLbl>
          <c:idx val="0"/>
          <c:layout>
            <c:manualLayout>
              <c:x val="0"/>
              <c:y val="-0.22951747383503496"/>
            </c:manualLayout>
          </c:layout>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10465000896195505"/>
          <c:y val="3.2903925423433586E-3"/>
          <c:w val="0.90407639626442049"/>
          <c:h val="0.86518531469730164"/>
        </c:manualLayout>
      </c:layout>
      <c:areaChart>
        <c:grouping val="standard"/>
        <c:varyColors val="0"/>
        <c:ser>
          <c:idx val="0"/>
          <c:order val="0"/>
          <c:tx>
            <c:strRef>
              <c:f>'columnL graphs'!$B$3:$B$4</c:f>
              <c:strCache>
                <c:ptCount val="1"/>
                <c:pt idx="0">
                  <c:v>Large Operators</c:v>
                </c:pt>
              </c:strCache>
            </c:strRef>
          </c:tx>
          <c:spPr>
            <a:solidFill>
              <a:schemeClr val="accent1">
                <a:alpha val="74000"/>
              </a:schemeClr>
            </a:solidFill>
            <a:ln>
              <a:noFill/>
            </a:ln>
            <a:effectLst>
              <a:innerShdw blurRad="114300">
                <a:schemeClr val="accent1">
                  <a:lumMod val="75000"/>
                </a:schemeClr>
              </a:innerShdw>
            </a:effectLst>
          </c:spPr>
          <c:dPt>
            <c:idx val="0"/>
            <c:bubble3D val="0"/>
            <c:extLst>
              <c:ext xmlns:c16="http://schemas.microsoft.com/office/drawing/2014/chart" uri="{C3380CC4-5D6E-409C-BE32-E72D297353CC}">
                <c16:uniqueId val="{00000000-5CB9-476D-96BA-753C442446A8}"/>
              </c:ext>
            </c:extLst>
          </c:dPt>
          <c:dPt>
            <c:idx val="1"/>
            <c:bubble3D val="0"/>
            <c:extLst>
              <c:ext xmlns:c16="http://schemas.microsoft.com/office/drawing/2014/chart" uri="{C3380CC4-5D6E-409C-BE32-E72D297353CC}">
                <c16:uniqueId val="{00000001-5CB9-476D-96BA-753C442446A8}"/>
              </c:ext>
            </c:extLst>
          </c:dPt>
          <c:dPt>
            <c:idx val="3"/>
            <c:bubble3D val="0"/>
            <c:extLst>
              <c:ext xmlns:c16="http://schemas.microsoft.com/office/drawing/2014/chart" uri="{C3380CC4-5D6E-409C-BE32-E72D297353CC}">
                <c16:uniqueId val="{00000002-5CB9-476D-96BA-753C442446A8}"/>
              </c:ext>
            </c:extLst>
          </c:dPt>
          <c:dPt>
            <c:idx val="4"/>
            <c:bubble3D val="0"/>
            <c:extLst>
              <c:ext xmlns:c16="http://schemas.microsoft.com/office/drawing/2014/chart" uri="{C3380CC4-5D6E-409C-BE32-E72D297353CC}">
                <c16:uniqueId val="{00000003-5CB9-476D-96BA-753C442446A8}"/>
              </c:ext>
            </c:extLst>
          </c:dPt>
          <c:dPt>
            <c:idx val="7"/>
            <c:bubble3D val="0"/>
            <c:extLst>
              <c:ext xmlns:c16="http://schemas.microsoft.com/office/drawing/2014/chart" uri="{C3380CC4-5D6E-409C-BE32-E72D297353CC}">
                <c16:uniqueId val="{00000004-5CB9-476D-96BA-753C442446A8}"/>
              </c:ext>
            </c:extLst>
          </c:dPt>
          <c:dLbls>
            <c:dLbl>
              <c:idx val="0"/>
              <c:layout>
                <c:manualLayout>
                  <c:x val="0"/>
                  <c:y val="-7.0225495725645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CB9-476D-96BA-753C442446A8}"/>
                </c:ext>
              </c:extLst>
            </c:dLbl>
            <c:dLbl>
              <c:idx val="1"/>
              <c:layout>
                <c:manualLayout>
                  <c:x val="-2.0689654610652874E-3"/>
                  <c:y val="-0.1250356387310264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CB9-476D-96BA-753C442446A8}"/>
                </c:ext>
              </c:extLst>
            </c:dLbl>
            <c:dLbl>
              <c:idx val="3"/>
              <c:layout>
                <c:manualLayout>
                  <c:x val="0"/>
                  <c:y val="-9.59177502594175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CB9-476D-96BA-753C442446A8}"/>
                </c:ext>
              </c:extLst>
            </c:dLbl>
            <c:dLbl>
              <c:idx val="4"/>
              <c:layout>
                <c:manualLayout>
                  <c:x val="-3.1034481915979311E-3"/>
                  <c:y val="-0.3494146616593069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CB9-476D-96BA-753C442446A8}"/>
                </c:ext>
              </c:extLst>
            </c:dLbl>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noFill/>
                    </a:ln>
                    <a:effectLst/>
                  </c:spPr>
                </c15:leaderLines>
              </c:ext>
            </c:extLst>
          </c:dLbls>
          <c:cat>
            <c:strRef>
              <c:f>'columnL graphs'!$A$5:$A$10</c:f>
              <c:strCache>
                <c:ptCount val="5"/>
                <c:pt idx="0">
                  <c:v>Too High / Too Low Forecast</c:v>
                </c:pt>
                <c:pt idx="1">
                  <c:v>Not Accurate</c:v>
                </c:pt>
                <c:pt idx="2">
                  <c:v>Fairly Accurate</c:v>
                </c:pt>
                <c:pt idx="3">
                  <c:v>Accurate Except New Products or Commodity Substitutes</c:v>
                </c:pt>
                <c:pt idx="4">
                  <c:v>Accurate</c:v>
                </c:pt>
              </c:strCache>
            </c:strRef>
          </c:cat>
          <c:val>
            <c:numRef>
              <c:f>'columnL graphs'!$B$5:$B$10</c:f>
              <c:numCache>
                <c:formatCode>0%</c:formatCode>
                <c:ptCount val="5"/>
                <c:pt idx="0">
                  <c:v>0.10526315789473684</c:v>
                </c:pt>
                <c:pt idx="1">
                  <c:v>0.21052631578947367</c:v>
                </c:pt>
                <c:pt idx="2">
                  <c:v>5.2631578947368418E-2</c:v>
                </c:pt>
                <c:pt idx="3">
                  <c:v>0.15789473684210525</c:v>
                </c:pt>
                <c:pt idx="4">
                  <c:v>0.47368421052631576</c:v>
                </c:pt>
              </c:numCache>
            </c:numRef>
          </c:val>
          <c:extLst>
            <c:ext xmlns:c16="http://schemas.microsoft.com/office/drawing/2014/chart" uri="{C3380CC4-5D6E-409C-BE32-E72D297353CC}">
              <c16:uniqueId val="{00000005-5CB9-476D-96BA-753C442446A8}"/>
            </c:ext>
          </c:extLst>
        </c:ser>
        <c:ser>
          <c:idx val="1"/>
          <c:order val="1"/>
          <c:tx>
            <c:strRef>
              <c:f>'columnL graphs'!$C$3:$C$4</c:f>
              <c:strCache>
                <c:ptCount val="1"/>
                <c:pt idx="0">
                  <c:v>Small Operators</c:v>
                </c:pt>
              </c:strCache>
            </c:strRef>
          </c:tx>
          <c:spPr>
            <a:solidFill>
              <a:schemeClr val="accent2">
                <a:alpha val="74000"/>
              </a:schemeClr>
            </a:solidFill>
            <a:ln>
              <a:noFill/>
            </a:ln>
            <a:effectLst>
              <a:innerShdw blurRad="114300">
                <a:schemeClr val="accent2">
                  <a:lumMod val="75000"/>
                </a:schemeClr>
              </a:innerShdw>
            </a:effectLst>
          </c:spPr>
          <c:dPt>
            <c:idx val="0"/>
            <c:bubble3D val="0"/>
            <c:extLst>
              <c:ext xmlns:c16="http://schemas.microsoft.com/office/drawing/2014/chart" uri="{C3380CC4-5D6E-409C-BE32-E72D297353CC}">
                <c16:uniqueId val="{00000006-5CB9-476D-96BA-753C442446A8}"/>
              </c:ext>
            </c:extLst>
          </c:dPt>
          <c:dPt>
            <c:idx val="1"/>
            <c:bubble3D val="0"/>
            <c:extLst>
              <c:ext xmlns:c16="http://schemas.microsoft.com/office/drawing/2014/chart" uri="{C3380CC4-5D6E-409C-BE32-E72D297353CC}">
                <c16:uniqueId val="{00000007-5CB9-476D-96BA-753C442446A8}"/>
              </c:ext>
            </c:extLst>
          </c:dPt>
          <c:dPt>
            <c:idx val="2"/>
            <c:bubble3D val="0"/>
            <c:extLst>
              <c:ext xmlns:c16="http://schemas.microsoft.com/office/drawing/2014/chart" uri="{C3380CC4-5D6E-409C-BE32-E72D297353CC}">
                <c16:uniqueId val="{00000008-5CB9-476D-96BA-753C442446A8}"/>
              </c:ext>
            </c:extLst>
          </c:dPt>
          <c:dPt>
            <c:idx val="4"/>
            <c:bubble3D val="0"/>
            <c:extLst>
              <c:ext xmlns:c16="http://schemas.microsoft.com/office/drawing/2014/chart" uri="{C3380CC4-5D6E-409C-BE32-E72D297353CC}">
                <c16:uniqueId val="{00000009-5CB9-476D-96BA-753C442446A8}"/>
              </c:ext>
            </c:extLst>
          </c:dPt>
          <c:dLbls>
            <c:dLbl>
              <c:idx val="0"/>
              <c:layout>
                <c:manualLayout>
                  <c:x val="1.0344827305326437E-3"/>
                  <c:y val="-9.59177502594177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CB9-476D-96BA-753C442446A8}"/>
                </c:ext>
              </c:extLst>
            </c:dLbl>
            <c:dLbl>
              <c:idx val="1"/>
              <c:layout>
                <c:manualLayout>
                  <c:x val="3.1034481915979311E-3"/>
                  <c:y val="-0.1969739514255897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CB9-476D-96BA-753C442446A8}"/>
                </c:ext>
              </c:extLst>
            </c:dLbl>
            <c:dLbl>
              <c:idx val="2"/>
              <c:layout>
                <c:manualLayout>
                  <c:x val="-4.1379309221305748E-3"/>
                  <c:y val="-0.154153527202635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CB9-476D-96BA-753C442446A8}"/>
                </c:ext>
              </c:extLst>
            </c:dLbl>
            <c:dLbl>
              <c:idx val="4"/>
              <c:layout>
                <c:manualLayout>
                  <c:x val="0"/>
                  <c:y val="-0.2295174738350349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CB9-476D-96BA-753C442446A8}"/>
                </c:ext>
              </c:extLst>
            </c:dLbl>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accent2">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noFill/>
                    </a:ln>
                    <a:effectLst/>
                  </c:spPr>
                </c15:leaderLines>
              </c:ext>
            </c:extLst>
          </c:dLbls>
          <c:cat>
            <c:strRef>
              <c:f>'columnL graphs'!$A$5:$A$10</c:f>
              <c:strCache>
                <c:ptCount val="5"/>
                <c:pt idx="0">
                  <c:v>Too High / Too Low Forecast</c:v>
                </c:pt>
                <c:pt idx="1">
                  <c:v>Not Accurate</c:v>
                </c:pt>
                <c:pt idx="2">
                  <c:v>Fairly Accurate</c:v>
                </c:pt>
                <c:pt idx="3">
                  <c:v>Accurate Except New Products or Commodity Substitutes</c:v>
                </c:pt>
                <c:pt idx="4">
                  <c:v>Accurate</c:v>
                </c:pt>
              </c:strCache>
            </c:strRef>
          </c:cat>
          <c:val>
            <c:numRef>
              <c:f>'columnL graphs'!$C$5:$C$10</c:f>
              <c:numCache>
                <c:formatCode>0%</c:formatCode>
                <c:ptCount val="5"/>
                <c:pt idx="0">
                  <c:v>0.1111111111111111</c:v>
                </c:pt>
                <c:pt idx="1">
                  <c:v>0.27777777777777779</c:v>
                </c:pt>
                <c:pt idx="2">
                  <c:v>0.22222222222222221</c:v>
                </c:pt>
                <c:pt idx="3">
                  <c:v>2.7777777777777776E-2</c:v>
                </c:pt>
                <c:pt idx="4">
                  <c:v>0.3611111111111111</c:v>
                </c:pt>
              </c:numCache>
            </c:numRef>
          </c:val>
          <c:extLst>
            <c:ext xmlns:c16="http://schemas.microsoft.com/office/drawing/2014/chart" uri="{C3380CC4-5D6E-409C-BE32-E72D297353CC}">
              <c16:uniqueId val="{0000000A-5CB9-476D-96BA-753C442446A8}"/>
            </c:ext>
          </c:extLst>
        </c:ser>
        <c:dLbls>
          <c:showLegendKey val="0"/>
          <c:showVal val="1"/>
          <c:showCatName val="0"/>
          <c:showSerName val="0"/>
          <c:showPercent val="0"/>
          <c:showBubbleSize val="0"/>
        </c:dLbls>
        <c:axId val="569133136"/>
        <c:axId val="569131824"/>
      </c:areaChart>
      <c:catAx>
        <c:axId val="56913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cap="none" spc="20" normalizeH="0" baseline="0">
                <a:solidFill>
                  <a:schemeClr val="tx1"/>
                </a:solidFill>
                <a:latin typeface="+mn-lt"/>
                <a:ea typeface="+mn-ea"/>
                <a:cs typeface="+mn-cs"/>
              </a:defRPr>
            </a:pPr>
            <a:endParaRPr lang="en-US"/>
          </a:p>
        </c:txPr>
        <c:crossAx val="569131824"/>
        <c:crosses val="autoZero"/>
        <c:auto val="1"/>
        <c:lblAlgn val="ctr"/>
        <c:lblOffset val="100"/>
        <c:noMultiLvlLbl val="0"/>
      </c:catAx>
      <c:valAx>
        <c:axId val="569131824"/>
        <c:scaling>
          <c:orientation val="minMax"/>
        </c:scaling>
        <c:delete val="1"/>
        <c:axPos val="l"/>
        <c:numFmt formatCode="0%" sourceLinked="1"/>
        <c:majorTickMark val="none"/>
        <c:minorTickMark val="none"/>
        <c:tickLblPos val="nextTo"/>
        <c:crossAx val="56913313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 Communicating with Vendors (Responses)(DM).xls]#2!PivotTable1</c:name>
    <c:fmtId val="-1"/>
  </c:pivotSource>
  <c:chart>
    <c:autoTitleDeleted val="1"/>
    <c:pivotFmts>
      <c:pivotFmt>
        <c:idx val="0"/>
        <c:marker>
          <c:symbol val="none"/>
        </c:marker>
        <c:dLbl>
          <c:idx val="0"/>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25400">
            <a:solidFill>
              <a:schemeClr val="lt1"/>
            </a:solidFill>
          </a:ln>
          <a:effectLst/>
          <a:sp3d contourW="25400">
            <a:contourClr>
              <a:schemeClr val="lt1"/>
            </a:contourClr>
          </a:sp3d>
        </c:spPr>
      </c:pivotFmt>
      <c:pivotFmt>
        <c:idx val="2"/>
        <c:spPr>
          <a:solidFill>
            <a:srgbClr val="FF6600"/>
          </a:solidFill>
          <a:ln w="25400">
            <a:solidFill>
              <a:schemeClr val="lt1"/>
            </a:solidFill>
          </a:ln>
          <a:effectLst/>
          <a:sp3d contourW="25400">
            <a:contourClr>
              <a:schemeClr val="lt1"/>
            </a:contourClr>
          </a:sp3d>
        </c:spPr>
      </c:pivotFmt>
      <c:pivotFmt>
        <c:idx val="3"/>
        <c:spPr>
          <a:solidFill>
            <a:schemeClr val="accent3"/>
          </a:solidFill>
          <a:ln w="25400">
            <a:solidFill>
              <a:schemeClr val="lt1"/>
            </a:solidFill>
          </a:ln>
          <a:effectLst/>
          <a:sp3d contourW="25400">
            <a:contourClr>
              <a:schemeClr val="lt1"/>
            </a:contourClr>
          </a:sp3d>
        </c:spPr>
      </c:pivotFmt>
      <c:pivotFmt>
        <c:idx val="4"/>
        <c:spPr>
          <a:solidFill>
            <a:schemeClr val="accent4"/>
          </a:solidFill>
          <a:ln w="25400">
            <a:solidFill>
              <a:schemeClr val="lt1"/>
            </a:solidFill>
          </a:ln>
          <a:effectLst/>
          <a:sp3d contourW="25400">
            <a:contourClr>
              <a:schemeClr val="lt1"/>
            </a:contourClr>
          </a:sp3d>
        </c:spPr>
        <c:dLbl>
          <c:idx val="0"/>
          <c:spPr>
            <a:noFill/>
            <a:ln w="25400">
              <a:noFill/>
            </a:ln>
          </c:spPr>
          <c:txPr>
            <a:bodyPr rot="0" spcFirstLastPara="1" vertOverflow="ellipsis" vert="horz" wrap="square" lIns="38100" tIns="19050" rIns="38100" bIns="19050" anchor="ctr" anchorCtr="1">
              <a:no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ext>
          </c:extLst>
        </c:dLbl>
      </c:pivotFmt>
      <c:pivotFmt>
        <c:idx val="5"/>
        <c:spPr>
          <a:solidFill>
            <a:srgbClr val="0070C0"/>
          </a:solidFill>
          <a:ln w="25400">
            <a:solidFill>
              <a:schemeClr val="lt1"/>
            </a:solidFill>
          </a:ln>
          <a:effectLst/>
          <a:sp3d contourW="25400">
            <a:contourClr>
              <a:schemeClr val="lt1"/>
            </a:contourClr>
          </a:sp3d>
        </c:spPr>
        <c:dLbl>
          <c:idx val="0"/>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6"/>
        <c:spPr>
          <a:solidFill>
            <a:schemeClr val="accent6"/>
          </a:solidFill>
          <a:ln w="25400">
            <a:solidFill>
              <a:schemeClr val="lt1"/>
            </a:solidFill>
          </a:ln>
          <a:effectLst/>
          <a:sp3d contourW="25400">
            <a:contourClr>
              <a:schemeClr val="lt1"/>
            </a:contourClr>
          </a:sp3d>
        </c:spPr>
      </c:pivotFmt>
      <c:pivotFmt>
        <c:idx val="7"/>
        <c:spPr>
          <a:solidFill>
            <a:srgbClr val="33CCFF"/>
          </a:solidFill>
          <a:ln w="25400">
            <a:solidFill>
              <a:schemeClr val="lt1"/>
            </a:solidFill>
          </a:ln>
          <a:effectLst/>
          <a:sp3d contourW="25400">
            <a:contourClr>
              <a:schemeClr val="lt1"/>
            </a:contourClr>
          </a:sp3d>
        </c:spPr>
      </c:pivotFmt>
      <c:pivotFmt>
        <c:idx val="8"/>
        <c:spPr>
          <a:solidFill>
            <a:srgbClr val="FF5D5D"/>
          </a:solidFill>
          <a:ln w="25400">
            <a:solidFill>
              <a:schemeClr val="lt1"/>
            </a:solidFill>
          </a:ln>
          <a:effectLst/>
          <a:sp3d contourW="25400">
            <a:contourClr>
              <a:schemeClr val="lt1"/>
            </a:contourClr>
          </a:sp3d>
        </c:spPr>
      </c:pivotFmt>
      <c:pivotFmt>
        <c:idx val="9"/>
        <c:spPr>
          <a:solidFill>
            <a:schemeClr val="accent3">
              <a:lumMod val="60000"/>
            </a:schemeClr>
          </a:solidFill>
          <a:ln w="25400">
            <a:solidFill>
              <a:schemeClr val="lt1"/>
            </a:solidFill>
          </a:ln>
          <a:effectLst/>
          <a:sp3d contourW="25400">
            <a:contourClr>
              <a:schemeClr val="lt1"/>
            </a:contourClr>
          </a:sp3d>
        </c:spPr>
      </c:pivotFmt>
      <c:pivotFmt>
        <c:idx val="10"/>
        <c:spPr>
          <a:solidFill>
            <a:schemeClr val="accent4"/>
          </a:solidFill>
          <a:ln w="25400">
            <a:solidFill>
              <a:schemeClr val="lt1"/>
            </a:solidFill>
          </a:ln>
          <a:effectLst/>
          <a:sp3d contourW="25400">
            <a:contourClr>
              <a:schemeClr val="lt1"/>
            </a:contourClr>
          </a:sp3d>
        </c:spPr>
      </c:pivotFmt>
      <c:pivotFmt>
        <c:idx val="11"/>
        <c:spPr>
          <a:solidFill>
            <a:schemeClr val="accent5">
              <a:lumMod val="60000"/>
            </a:schemeClr>
          </a:solidFill>
          <a:ln w="25400">
            <a:solidFill>
              <a:schemeClr val="lt1"/>
            </a:solidFill>
          </a:ln>
          <a:effectLst/>
          <a:sp3d contourW="25400">
            <a:contourClr>
              <a:schemeClr val="lt1"/>
            </a:contourClr>
          </a:sp3d>
        </c:spPr>
      </c:pivotFmt>
      <c:pivotFmt>
        <c:idx val="12"/>
        <c:marker>
          <c:symbol val="none"/>
        </c:marker>
        <c:dLbl>
          <c:idx val="0"/>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3"/>
        <c:spPr>
          <a:solidFill>
            <a:schemeClr val="accent1"/>
          </a:solidFill>
          <a:ln w="25400">
            <a:solidFill>
              <a:schemeClr val="lt1"/>
            </a:solidFill>
          </a:ln>
          <a:effectLst/>
          <a:sp3d contourW="25400">
            <a:contourClr>
              <a:schemeClr val="lt1"/>
            </a:contourClr>
          </a:sp3d>
        </c:spPr>
      </c:pivotFmt>
      <c:pivotFmt>
        <c:idx val="14"/>
        <c:spPr>
          <a:solidFill>
            <a:srgbClr val="FF6600"/>
          </a:solidFill>
          <a:ln w="25400">
            <a:solidFill>
              <a:schemeClr val="lt1"/>
            </a:solidFill>
          </a:ln>
          <a:effectLst/>
          <a:sp3d contourW="25400">
            <a:contourClr>
              <a:schemeClr val="lt1"/>
            </a:contourClr>
          </a:sp3d>
        </c:spPr>
      </c:pivotFmt>
      <c:pivotFmt>
        <c:idx val="15"/>
        <c:spPr>
          <a:solidFill>
            <a:schemeClr val="accent3"/>
          </a:solidFill>
          <a:ln w="25400">
            <a:solidFill>
              <a:schemeClr val="lt1"/>
            </a:solidFill>
          </a:ln>
          <a:effectLst/>
          <a:sp3d contourW="25400">
            <a:contourClr>
              <a:schemeClr val="lt1"/>
            </a:contourClr>
          </a:sp3d>
        </c:spPr>
      </c:pivotFmt>
      <c:pivotFmt>
        <c:idx val="16"/>
        <c:spPr>
          <a:solidFill>
            <a:schemeClr val="accent4"/>
          </a:solidFill>
          <a:ln w="25400">
            <a:solidFill>
              <a:schemeClr val="lt1"/>
            </a:solidFill>
          </a:ln>
          <a:effectLst/>
          <a:sp3d contourW="25400">
            <a:contourClr>
              <a:schemeClr val="lt1"/>
            </a:contourClr>
          </a:sp3d>
        </c:spPr>
        <c:dLbl>
          <c:idx val="0"/>
          <c:spPr>
            <a:noFill/>
            <a:ln w="25400">
              <a:noFill/>
            </a:ln>
          </c:spPr>
          <c:txPr>
            <a:bodyPr rot="0" spcFirstLastPara="1" vertOverflow="ellipsis" vert="horz" wrap="square" lIns="38100" tIns="19050" rIns="38100" bIns="19050" anchor="ctr" anchorCtr="1">
              <a:no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ext>
          </c:extLst>
        </c:dLbl>
      </c:pivotFmt>
      <c:pivotFmt>
        <c:idx val="17"/>
        <c:spPr>
          <a:solidFill>
            <a:srgbClr val="0070C0"/>
          </a:solidFill>
          <a:ln w="25400">
            <a:solidFill>
              <a:schemeClr val="lt1"/>
            </a:solidFill>
          </a:ln>
          <a:effectLst/>
          <a:sp3d contourW="25400">
            <a:contourClr>
              <a:schemeClr val="lt1"/>
            </a:contourClr>
          </a:sp3d>
        </c:spPr>
        <c:dLbl>
          <c:idx val="0"/>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18"/>
        <c:spPr>
          <a:solidFill>
            <a:schemeClr val="accent6"/>
          </a:solidFill>
          <a:ln w="25400">
            <a:solidFill>
              <a:schemeClr val="lt1"/>
            </a:solidFill>
          </a:ln>
          <a:effectLst/>
          <a:sp3d contourW="25400">
            <a:contourClr>
              <a:schemeClr val="lt1"/>
            </a:contourClr>
          </a:sp3d>
        </c:spPr>
      </c:pivotFmt>
      <c:pivotFmt>
        <c:idx val="19"/>
        <c:spPr>
          <a:solidFill>
            <a:srgbClr val="33CCFF"/>
          </a:solidFill>
          <a:ln w="25400">
            <a:solidFill>
              <a:schemeClr val="lt1"/>
            </a:solidFill>
          </a:ln>
          <a:effectLst/>
          <a:sp3d contourW="25400">
            <a:contourClr>
              <a:schemeClr val="lt1"/>
            </a:contourClr>
          </a:sp3d>
        </c:spPr>
      </c:pivotFmt>
      <c:pivotFmt>
        <c:idx val="20"/>
        <c:spPr>
          <a:solidFill>
            <a:srgbClr val="FF5D5D"/>
          </a:solidFill>
          <a:ln w="25400">
            <a:solidFill>
              <a:schemeClr val="lt1"/>
            </a:solidFill>
          </a:ln>
          <a:effectLst/>
          <a:sp3d contourW="25400">
            <a:contourClr>
              <a:schemeClr val="lt1"/>
            </a:contourClr>
          </a:sp3d>
        </c:spPr>
      </c:pivotFmt>
      <c:pivotFmt>
        <c:idx val="21"/>
        <c:spPr>
          <a:solidFill>
            <a:schemeClr val="accent3">
              <a:lumMod val="60000"/>
            </a:schemeClr>
          </a:solidFill>
          <a:ln w="25400">
            <a:solidFill>
              <a:schemeClr val="lt1"/>
            </a:solidFill>
          </a:ln>
          <a:effectLst/>
          <a:sp3d contourW="25400">
            <a:contourClr>
              <a:schemeClr val="lt1"/>
            </a:contourClr>
          </a:sp3d>
        </c:spPr>
      </c:pivotFmt>
      <c:pivotFmt>
        <c:idx val="22"/>
        <c:spPr>
          <a:solidFill>
            <a:schemeClr val="accent4"/>
          </a:solidFill>
          <a:ln w="25400">
            <a:solidFill>
              <a:schemeClr val="lt1"/>
            </a:solidFill>
          </a:ln>
          <a:effectLst/>
          <a:sp3d contourW="25400">
            <a:contourClr>
              <a:schemeClr val="lt1"/>
            </a:contourClr>
          </a:sp3d>
        </c:spPr>
      </c:pivotFmt>
      <c:pivotFmt>
        <c:idx val="23"/>
        <c:spPr>
          <a:solidFill>
            <a:schemeClr val="accent5">
              <a:lumMod val="60000"/>
            </a:schemeClr>
          </a:solidFill>
          <a:ln w="25400">
            <a:solidFill>
              <a:schemeClr val="lt1"/>
            </a:solidFill>
          </a:ln>
          <a:effectLst/>
          <a:sp3d contourW="25400">
            <a:contourClr>
              <a:schemeClr val="lt1"/>
            </a:contourClr>
          </a:sp3d>
        </c:spPr>
      </c:pivotFmt>
      <c:pivotFmt>
        <c:idx val="24"/>
        <c:marker>
          <c:symbol val="none"/>
        </c:marker>
        <c:dLbl>
          <c:idx val="0"/>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5"/>
        <c:spPr>
          <a:solidFill>
            <a:schemeClr val="accent1"/>
          </a:solidFill>
          <a:ln w="25400">
            <a:solidFill>
              <a:schemeClr val="lt1"/>
            </a:solidFill>
          </a:ln>
          <a:effectLst/>
          <a:sp3d contourW="25400">
            <a:contourClr>
              <a:schemeClr val="lt1"/>
            </a:contourClr>
          </a:sp3d>
        </c:spPr>
      </c:pivotFmt>
      <c:pivotFmt>
        <c:idx val="26"/>
        <c:spPr>
          <a:solidFill>
            <a:srgbClr val="FF6600"/>
          </a:solidFill>
          <a:ln w="25400">
            <a:solidFill>
              <a:schemeClr val="lt1"/>
            </a:solidFill>
          </a:ln>
          <a:effectLst/>
          <a:sp3d contourW="25400">
            <a:contourClr>
              <a:schemeClr val="lt1"/>
            </a:contourClr>
          </a:sp3d>
        </c:spPr>
      </c:pivotFmt>
      <c:pivotFmt>
        <c:idx val="27"/>
        <c:spPr>
          <a:solidFill>
            <a:schemeClr val="accent3"/>
          </a:solidFill>
          <a:ln w="25400">
            <a:solidFill>
              <a:schemeClr val="lt1"/>
            </a:solidFill>
          </a:ln>
          <a:effectLst/>
          <a:sp3d contourW="25400">
            <a:contourClr>
              <a:schemeClr val="lt1"/>
            </a:contourClr>
          </a:sp3d>
        </c:spPr>
      </c:pivotFmt>
      <c:pivotFmt>
        <c:idx val="28"/>
        <c:spPr>
          <a:solidFill>
            <a:schemeClr val="accent4"/>
          </a:solidFill>
          <a:ln w="25400">
            <a:solidFill>
              <a:schemeClr val="lt1"/>
            </a:solidFill>
          </a:ln>
          <a:effectLst/>
          <a:sp3d contourW="25400">
            <a:contourClr>
              <a:schemeClr val="lt1"/>
            </a:contourClr>
          </a:sp3d>
        </c:spPr>
        <c:dLbl>
          <c:idx val="0"/>
          <c:spPr>
            <a:noFill/>
            <a:ln w="25400">
              <a:noFill/>
            </a:ln>
          </c:spPr>
          <c:txPr>
            <a:bodyPr rot="0" spcFirstLastPara="1" vertOverflow="ellipsis" vert="horz" wrap="square" lIns="38100" tIns="19050" rIns="38100" bIns="19050" anchor="ctr" anchorCtr="1">
              <a:no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ext>
          </c:extLst>
        </c:dLbl>
      </c:pivotFmt>
      <c:pivotFmt>
        <c:idx val="29"/>
        <c:spPr>
          <a:solidFill>
            <a:srgbClr val="0070C0"/>
          </a:solidFill>
          <a:ln w="25400">
            <a:solidFill>
              <a:schemeClr val="lt1"/>
            </a:solidFill>
          </a:ln>
          <a:effectLst/>
          <a:sp3d contourW="25400">
            <a:contourClr>
              <a:schemeClr val="lt1"/>
            </a:contourClr>
          </a:sp3d>
        </c:spPr>
        <c:dLbl>
          <c:idx val="0"/>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pivotFmt>
      <c:pivotFmt>
        <c:idx val="30"/>
        <c:spPr>
          <a:solidFill>
            <a:schemeClr val="accent6"/>
          </a:solidFill>
          <a:ln w="25400">
            <a:solidFill>
              <a:schemeClr val="lt1"/>
            </a:solidFill>
          </a:ln>
          <a:effectLst/>
          <a:sp3d contourW="25400">
            <a:contourClr>
              <a:schemeClr val="lt1"/>
            </a:contourClr>
          </a:sp3d>
        </c:spPr>
      </c:pivotFmt>
      <c:pivotFmt>
        <c:idx val="31"/>
        <c:spPr>
          <a:solidFill>
            <a:srgbClr val="33CCFF"/>
          </a:solidFill>
          <a:ln w="25400">
            <a:solidFill>
              <a:schemeClr val="lt1"/>
            </a:solidFill>
          </a:ln>
          <a:effectLst/>
          <a:sp3d contourW="25400">
            <a:contourClr>
              <a:schemeClr val="lt1"/>
            </a:contourClr>
          </a:sp3d>
        </c:spPr>
      </c:pivotFmt>
      <c:pivotFmt>
        <c:idx val="32"/>
        <c:spPr>
          <a:solidFill>
            <a:srgbClr val="FF5D5D"/>
          </a:solidFill>
          <a:ln w="25400">
            <a:solidFill>
              <a:schemeClr val="lt1"/>
            </a:solidFill>
          </a:ln>
          <a:effectLst/>
          <a:sp3d contourW="25400">
            <a:contourClr>
              <a:schemeClr val="lt1"/>
            </a:contourClr>
          </a:sp3d>
        </c:spPr>
      </c:pivotFmt>
      <c:pivotFmt>
        <c:idx val="33"/>
        <c:spPr>
          <a:solidFill>
            <a:schemeClr val="accent3">
              <a:lumMod val="60000"/>
            </a:schemeClr>
          </a:solidFill>
          <a:ln w="25400">
            <a:solidFill>
              <a:schemeClr val="lt1"/>
            </a:solidFill>
          </a:ln>
          <a:effectLst/>
          <a:sp3d contourW="25400">
            <a:contourClr>
              <a:schemeClr val="lt1"/>
            </a:contourClr>
          </a:sp3d>
        </c:spPr>
      </c:pivotFmt>
      <c:pivotFmt>
        <c:idx val="34"/>
        <c:spPr>
          <a:solidFill>
            <a:schemeClr val="accent4"/>
          </a:solidFill>
          <a:ln w="25400">
            <a:solidFill>
              <a:schemeClr val="lt1"/>
            </a:solidFill>
          </a:ln>
          <a:effectLst/>
          <a:sp3d contourW="25400">
            <a:contourClr>
              <a:schemeClr val="lt1"/>
            </a:contourClr>
          </a:sp3d>
        </c:spPr>
      </c:pivotFmt>
      <c:pivotFmt>
        <c:idx val="35"/>
        <c:spPr>
          <a:solidFill>
            <a:schemeClr val="accent5">
              <a:lumMod val="60000"/>
            </a:schemeClr>
          </a:solidFill>
          <a:ln w="25400">
            <a:solidFill>
              <a:schemeClr val="lt1"/>
            </a:solidFill>
          </a:ln>
          <a:effectLst/>
          <a:sp3d contourW="25400">
            <a:contourClr>
              <a:schemeClr val="lt1"/>
            </a:contourClr>
          </a:sp3d>
        </c:spPr>
      </c:pivotFmt>
    </c:pivotFmts>
    <c:plotArea>
      <c:layout/>
      <c:pieChart>
        <c:varyColors val="1"/>
        <c:ser>
          <c:idx val="0"/>
          <c:order val="0"/>
          <c:tx>
            <c:strRef>
              <c:f>'#2'!$B$3:$B$4</c:f>
              <c:strCache>
                <c:ptCount val="1"/>
                <c:pt idx="0">
                  <c:v>Total</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3D0-4325-A863-F62CF9CF8530}"/>
              </c:ext>
            </c:extLst>
          </c:dPt>
          <c:dPt>
            <c:idx val="1"/>
            <c:bubble3D val="0"/>
            <c:spPr>
              <a:solidFill>
                <a:srgbClr val="FF66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43D0-4325-A863-F62CF9CF8530}"/>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43D0-4325-A863-F62CF9CF8530}"/>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43D0-4325-A863-F62CF9CF8530}"/>
              </c:ext>
            </c:extLst>
          </c:dPt>
          <c:dPt>
            <c:idx val="4"/>
            <c:bubble3D val="0"/>
            <c:spPr>
              <a:solidFill>
                <a:srgbClr val="0070C0"/>
              </a:solidFill>
              <a:ln w="25400">
                <a:solidFill>
                  <a:schemeClr val="lt1"/>
                </a:solidFill>
              </a:ln>
              <a:effectLst/>
              <a:sp3d contourW="25400">
                <a:contourClr>
                  <a:schemeClr val="lt1"/>
                </a:contourClr>
              </a:sp3d>
            </c:spPr>
            <c:extLst>
              <c:ext xmlns:c16="http://schemas.microsoft.com/office/drawing/2014/chart" uri="{C3380CC4-5D6E-409C-BE32-E72D297353CC}">
                <c16:uniqueId val="{00000009-43D0-4325-A863-F62CF9CF8530}"/>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43D0-4325-A863-F62CF9CF8530}"/>
              </c:ext>
            </c:extLst>
          </c:dPt>
          <c:dPt>
            <c:idx val="6"/>
            <c:bubble3D val="0"/>
            <c:spPr>
              <a:solidFill>
                <a:srgbClr val="33CCFF"/>
              </a:solidFill>
              <a:ln w="25400">
                <a:solidFill>
                  <a:schemeClr val="lt1"/>
                </a:solidFill>
              </a:ln>
              <a:effectLst/>
              <a:sp3d contourW="25400">
                <a:contourClr>
                  <a:schemeClr val="lt1"/>
                </a:contourClr>
              </a:sp3d>
            </c:spPr>
            <c:extLst>
              <c:ext xmlns:c16="http://schemas.microsoft.com/office/drawing/2014/chart" uri="{C3380CC4-5D6E-409C-BE32-E72D297353CC}">
                <c16:uniqueId val="{0000000D-43D0-4325-A863-F62CF9CF8530}"/>
              </c:ext>
            </c:extLst>
          </c:dPt>
          <c:dPt>
            <c:idx val="7"/>
            <c:bubble3D val="0"/>
            <c:spPr>
              <a:solidFill>
                <a:srgbClr val="FF5D5D"/>
              </a:solidFill>
              <a:ln w="25400">
                <a:solidFill>
                  <a:schemeClr val="lt1"/>
                </a:solidFill>
              </a:ln>
              <a:effectLst/>
              <a:sp3d contourW="25400">
                <a:contourClr>
                  <a:schemeClr val="lt1"/>
                </a:contourClr>
              </a:sp3d>
            </c:spPr>
            <c:extLst>
              <c:ext xmlns:c16="http://schemas.microsoft.com/office/drawing/2014/chart" uri="{C3380CC4-5D6E-409C-BE32-E72D297353CC}">
                <c16:uniqueId val="{0000000F-43D0-4325-A863-F62CF9CF8530}"/>
              </c:ext>
            </c:extLst>
          </c:dPt>
          <c:dPt>
            <c:idx val="8"/>
            <c:bubble3D val="0"/>
            <c:spPr>
              <a:solidFill>
                <a:schemeClr val="accent3">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1-43D0-4325-A863-F62CF9CF8530}"/>
              </c:ext>
            </c:extLst>
          </c:dPt>
          <c:dPt>
            <c:idx val="9"/>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13-43D0-4325-A863-F62CF9CF8530}"/>
              </c:ext>
            </c:extLst>
          </c:dPt>
          <c:dPt>
            <c:idx val="10"/>
            <c:bubble3D val="0"/>
            <c:spPr>
              <a:solidFill>
                <a:schemeClr val="accent5">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5-43D0-4325-A863-F62CF9CF8530}"/>
              </c:ext>
            </c:extLst>
          </c:dPt>
          <c:dLbls>
            <c:dLbl>
              <c:idx val="3"/>
              <c:layout>
                <c:manualLayout>
                  <c:x val="0.27361970113878092"/>
                  <c:y val="1.1296164633566034E-2"/>
                </c:manualLayout>
              </c:layout>
              <c:spPr>
                <a:noFill/>
                <a:ln w="25400">
                  <a:noFill/>
                </a:ln>
              </c:spPr>
              <c:txPr>
                <a:bodyPr rot="0" spcFirstLastPara="1" vertOverflow="ellipsis" vert="horz" wrap="square" lIns="38100" tIns="19050" rIns="38100" bIns="19050" anchor="ctr" anchorCtr="1">
                  <a:no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2704678685447828"/>
                      <c:h val="7.7544081615134708E-2"/>
                    </c:manualLayout>
                  </c15:layout>
                </c:ext>
                <c:ext xmlns:c16="http://schemas.microsoft.com/office/drawing/2014/chart" uri="{C3380CC4-5D6E-409C-BE32-E72D297353CC}">
                  <c16:uniqueId val="{00000007-43D0-4325-A863-F62CF9CF8530}"/>
                </c:ext>
              </c:extLst>
            </c:dLbl>
            <c:dLbl>
              <c:idx val="4"/>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43D0-4325-A863-F62CF9CF8530}"/>
                </c:ext>
              </c:extLst>
            </c:dLbl>
            <c:dLbl>
              <c:idx val="5"/>
              <c:layout>
                <c:manualLayout>
                  <c:x val="-0.10912858908023497"/>
                  <c:y val="-7.941576581367877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43D0-4325-A863-F62CF9CF8530}"/>
                </c:ext>
              </c:extLst>
            </c:dLbl>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'#2'!$A$5:$A$16</c:f>
              <c:strCache>
                <c:ptCount val="11"/>
                <c:pt idx="0">
                  <c:v>Broker Contacts</c:v>
                </c:pt>
                <c:pt idx="1">
                  <c:v>Email Promotions</c:v>
                </c:pt>
                <c:pt idx="2">
                  <c:v>Food Shows</c:v>
                </c:pt>
                <c:pt idx="3">
                  <c:v>Foodservice Reward Programs</c:v>
                </c:pt>
                <c:pt idx="4">
                  <c:v>Monthly Meetings</c:v>
                </c:pt>
                <c:pt idx="5">
                  <c:v>Newsletters</c:v>
                </c:pt>
                <c:pt idx="6">
                  <c:v>Other School Professionals</c:v>
                </c:pt>
                <c:pt idx="7">
                  <c:v>Sales Calls</c:v>
                </c:pt>
                <c:pt idx="8">
                  <c:v>Trade Magazines</c:v>
                </c:pt>
                <c:pt idx="9">
                  <c:v>Visits from Sales Representatives</c:v>
                </c:pt>
                <c:pt idx="10">
                  <c:v>(blank)</c:v>
                </c:pt>
              </c:strCache>
            </c:strRef>
          </c:cat>
          <c:val>
            <c:numRef>
              <c:f>'#2'!$B$5:$B$16</c:f>
              <c:numCache>
                <c:formatCode>General</c:formatCode>
                <c:ptCount val="11"/>
                <c:pt idx="0">
                  <c:v>4</c:v>
                </c:pt>
                <c:pt idx="1">
                  <c:v>13</c:v>
                </c:pt>
                <c:pt idx="2">
                  <c:v>20</c:v>
                </c:pt>
                <c:pt idx="3">
                  <c:v>1</c:v>
                </c:pt>
                <c:pt idx="4">
                  <c:v>2</c:v>
                </c:pt>
                <c:pt idx="5">
                  <c:v>1</c:v>
                </c:pt>
                <c:pt idx="6">
                  <c:v>7</c:v>
                </c:pt>
                <c:pt idx="7">
                  <c:v>7</c:v>
                </c:pt>
                <c:pt idx="8">
                  <c:v>3</c:v>
                </c:pt>
                <c:pt idx="9">
                  <c:v>11</c:v>
                </c:pt>
              </c:numCache>
            </c:numRef>
          </c:val>
          <c:extLst>
            <c:ext xmlns:c16="http://schemas.microsoft.com/office/drawing/2014/chart" uri="{C3380CC4-5D6E-409C-BE32-E72D297353CC}">
              <c16:uniqueId val="{00000016-43D0-4325-A863-F62CF9CF8530}"/>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extLst>
    <c:ext xmlns:c14="http://schemas.microsoft.com/office/drawing/2007/8/2/chart" uri="{781A3756-C4B2-4CAC-9D66-4F8BD8637D16}">
      <c14:pivotOptions>
        <c14:dropZoneFilter val="1"/>
        <c14:dropZoneData val="1"/>
        <c14:dropZoneSeries val="1"/>
        <c14:dropZonesVisible val="1"/>
      </c14:pivotOptions>
    </c:ext>
  </c:extLst>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 Communicating with Vendors (Responses)(DM).xls]#2!PivotTable4</c:name>
    <c:fmtId val="-1"/>
  </c:pivotSource>
  <c:chart>
    <c:autoTitleDeleted val="1"/>
    <c:pivotFmts>
      <c:pivotFmt>
        <c:idx val="0"/>
        <c:marker>
          <c:symbol val="none"/>
        </c:marker>
        <c:dLbl>
          <c:idx val="0"/>
          <c:spPr>
            <a:noFill/>
            <a:ln w="25400">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rgbClr val="FFC000"/>
          </a:solidFill>
          <a:ln w="19050">
            <a:solidFill>
              <a:schemeClr val="lt1"/>
            </a:solidFill>
          </a:ln>
          <a:effectLst/>
        </c:spPr>
        <c:dLbl>
          <c:idx val="0"/>
          <c:spPr>
            <a:noFill/>
            <a:ln w="25400">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2"/>
          </a:solidFill>
          <a:ln w="19050">
            <a:solidFill>
              <a:schemeClr val="lt1"/>
            </a:solidFill>
          </a:ln>
          <a:effectLst/>
        </c:spPr>
        <c:dLbl>
          <c:idx val="0"/>
          <c:spPr>
            <a:noFill/>
            <a:ln w="25400">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3"/>
        <c:spPr>
          <a:solidFill>
            <a:schemeClr val="accent3"/>
          </a:solidFill>
          <a:ln w="19050">
            <a:solidFill>
              <a:schemeClr val="lt1"/>
            </a:solidFill>
          </a:ln>
          <a:effectLst/>
        </c:spPr>
      </c:pivotFmt>
      <c:pivotFmt>
        <c:idx val="4"/>
        <c:marker>
          <c:symbol val="none"/>
        </c:marker>
        <c:dLbl>
          <c:idx val="0"/>
          <c:spPr>
            <a:noFill/>
            <a:ln w="25400">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5"/>
        <c:spPr>
          <a:solidFill>
            <a:srgbClr val="FFC000"/>
          </a:solidFill>
          <a:ln w="19050">
            <a:solidFill>
              <a:schemeClr val="lt1"/>
            </a:solidFill>
          </a:ln>
          <a:effectLst/>
        </c:spPr>
        <c:dLbl>
          <c:idx val="0"/>
          <c:spPr>
            <a:noFill/>
            <a:ln w="25400">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6"/>
        <c:spPr>
          <a:solidFill>
            <a:schemeClr val="accent2"/>
          </a:solidFill>
          <a:ln w="19050">
            <a:solidFill>
              <a:schemeClr val="lt1"/>
            </a:solidFill>
          </a:ln>
          <a:effectLst/>
        </c:spPr>
        <c:dLbl>
          <c:idx val="0"/>
          <c:spPr>
            <a:noFill/>
            <a:ln w="25400">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7"/>
        <c:spPr>
          <a:solidFill>
            <a:schemeClr val="accent3"/>
          </a:solidFill>
          <a:ln w="19050">
            <a:solidFill>
              <a:schemeClr val="lt1"/>
            </a:solidFill>
          </a:ln>
          <a:effectLst/>
        </c:spPr>
      </c:pivotFmt>
      <c:pivotFmt>
        <c:idx val="8"/>
        <c:marker>
          <c:symbol val="none"/>
        </c:marker>
        <c:dLbl>
          <c:idx val="0"/>
          <c:spPr>
            <a:noFill/>
            <a:ln w="25400">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rgbClr val="FFC000"/>
          </a:solidFill>
          <a:ln w="19050">
            <a:solidFill>
              <a:schemeClr val="lt1"/>
            </a:solidFill>
          </a:ln>
          <a:effectLst/>
        </c:spPr>
      </c:pivotFmt>
      <c:pivotFmt>
        <c:idx val="10"/>
        <c:spPr>
          <a:solidFill>
            <a:schemeClr val="accent2"/>
          </a:solidFill>
          <a:ln w="19050">
            <a:solidFill>
              <a:schemeClr val="lt1"/>
            </a:solidFill>
          </a:ln>
          <a:effectLst/>
        </c:spPr>
      </c:pivotFmt>
      <c:pivotFmt>
        <c:idx val="11"/>
        <c:spPr>
          <a:solidFill>
            <a:schemeClr val="accent3"/>
          </a:solidFill>
          <a:ln w="19050">
            <a:solidFill>
              <a:schemeClr val="lt1"/>
            </a:solidFill>
          </a:ln>
          <a:effectLst/>
        </c:spPr>
      </c:pivotFmt>
    </c:pivotFmts>
    <c:plotArea>
      <c:layout/>
      <c:doughnutChart>
        <c:varyColors val="1"/>
        <c:ser>
          <c:idx val="0"/>
          <c:order val="0"/>
          <c:tx>
            <c:strRef>
              <c:f>'#2'!$F$1:$F$2</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B99-4AF9-A1BB-3CB9C4B0233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B99-4AF9-A1BB-3CB9C4B0233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B99-4AF9-A1BB-3CB9C4B0233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'#2'!$E$3:$E$6</c:f>
              <c:strCache>
                <c:ptCount val="3"/>
                <c:pt idx="0">
                  <c:v>No</c:v>
                </c:pt>
                <c:pt idx="1">
                  <c:v>Yes</c:v>
                </c:pt>
                <c:pt idx="2">
                  <c:v>(blank)</c:v>
                </c:pt>
              </c:strCache>
            </c:strRef>
          </c:cat>
          <c:val>
            <c:numRef>
              <c:f>'#2'!$F$3:$F$6</c:f>
              <c:numCache>
                <c:formatCode>General</c:formatCode>
                <c:ptCount val="3"/>
                <c:pt idx="0">
                  <c:v>13</c:v>
                </c:pt>
                <c:pt idx="1">
                  <c:v>56</c:v>
                </c:pt>
              </c:numCache>
            </c:numRef>
          </c:val>
          <c:extLst>
            <c:ext xmlns:c16="http://schemas.microsoft.com/office/drawing/2014/chart" uri="{C3380CC4-5D6E-409C-BE32-E72D297353CC}">
              <c16:uniqueId val="{00000006-DB99-4AF9-A1BB-3CB9C4B0233D}"/>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 Communicating with Vendors (JFEDITED).xlsx]Sheet1!PivotTable4</c:name>
    <c:fmtId val="-1"/>
  </c:pivotSource>
  <c:chart>
    <c:autoTitleDeleted val="1"/>
    <c:pivotFmts>
      <c:pivotFmt>
        <c:idx val="0"/>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25400">
            <a:solidFill>
              <a:schemeClr val="lt1"/>
            </a:solidFill>
          </a:ln>
          <a:effectLst/>
          <a:sp3d contourW="25400">
            <a:contourClr>
              <a:schemeClr val="lt1"/>
            </a:contourClr>
          </a:sp3d>
        </c:spPr>
      </c:pivotFmt>
      <c:pivotFmt>
        <c:idx val="2"/>
        <c:spPr>
          <a:solidFill>
            <a:schemeClr val="accent1"/>
          </a:solidFill>
          <a:ln w="25400">
            <a:solidFill>
              <a:schemeClr val="lt1"/>
            </a:solidFill>
          </a:ln>
          <a:effectLst/>
          <a:sp3d contourW="25400">
            <a:contourClr>
              <a:schemeClr val="lt1"/>
            </a:contourClr>
          </a:sp3d>
        </c:spPr>
      </c:pivotFmt>
      <c:pivotFmt>
        <c:idx val="3"/>
        <c:spPr>
          <a:solidFill>
            <a:schemeClr val="accent1"/>
          </a:solidFill>
          <a:ln w="25400">
            <a:solidFill>
              <a:schemeClr val="lt1"/>
            </a:solidFill>
          </a:ln>
          <a:effectLst/>
          <a:sp3d contourW="25400">
            <a:contourClr>
              <a:schemeClr val="lt1"/>
            </a:contourClr>
          </a:sp3d>
        </c:spPr>
      </c:pivotFmt>
      <c:pivotFmt>
        <c:idx val="4"/>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5"/>
        <c:spPr>
          <a:solidFill>
            <a:schemeClr val="accent1"/>
          </a:solidFill>
          <a:ln w="25400">
            <a:solidFill>
              <a:schemeClr val="lt1"/>
            </a:solidFill>
          </a:ln>
          <a:effectLst/>
          <a:sp3d contourW="25400">
            <a:contourClr>
              <a:schemeClr val="lt1"/>
            </a:contourClr>
          </a:sp3d>
        </c:spPr>
      </c:pivotFmt>
      <c:pivotFmt>
        <c:idx val="6"/>
        <c:spPr>
          <a:solidFill>
            <a:schemeClr val="accent1"/>
          </a:solidFill>
          <a:ln w="25400">
            <a:solidFill>
              <a:schemeClr val="lt1"/>
            </a:solidFill>
          </a:ln>
          <a:effectLst/>
          <a:sp3d contourW="25400">
            <a:contourClr>
              <a:schemeClr val="lt1"/>
            </a:contourClr>
          </a:sp3d>
        </c:spPr>
      </c:pivotFmt>
      <c:pivotFmt>
        <c:idx val="7"/>
        <c:spPr>
          <a:solidFill>
            <a:schemeClr val="accent1"/>
          </a:solidFill>
          <a:ln w="25400">
            <a:solidFill>
              <a:schemeClr val="lt1"/>
            </a:solidFill>
          </a:ln>
          <a:effectLst/>
          <a:sp3d contourW="25400">
            <a:contourClr>
              <a:schemeClr val="lt1"/>
            </a:contourClr>
          </a:sp3d>
        </c:spPr>
      </c:pivotFmt>
      <c:pivotFmt>
        <c:idx val="8"/>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1"/>
          </a:solidFill>
          <a:ln w="25400">
            <a:solidFill>
              <a:schemeClr val="lt1"/>
            </a:solidFill>
          </a:ln>
          <a:effectLst/>
          <a:sp3d contourW="25400">
            <a:contourClr>
              <a:schemeClr val="lt1"/>
            </a:contourClr>
          </a:sp3d>
        </c:spPr>
      </c:pivotFmt>
      <c:pivotFmt>
        <c:idx val="10"/>
        <c:spPr>
          <a:solidFill>
            <a:schemeClr val="accent1"/>
          </a:solidFill>
          <a:ln w="25400">
            <a:solidFill>
              <a:schemeClr val="lt1"/>
            </a:solidFill>
          </a:ln>
          <a:effectLst/>
          <a:sp3d contourW="25400">
            <a:contourClr>
              <a:schemeClr val="lt1"/>
            </a:contourClr>
          </a:sp3d>
        </c:spPr>
      </c:pivotFmt>
      <c:pivotFmt>
        <c:idx val="11"/>
        <c:spPr>
          <a:solidFill>
            <a:schemeClr val="accent1"/>
          </a:solidFill>
          <a:ln w="25400">
            <a:solidFill>
              <a:schemeClr val="lt1"/>
            </a:solidFill>
          </a:ln>
          <a:effectLst/>
          <a:sp3d contourW="25400">
            <a:contourClr>
              <a:schemeClr val="lt1"/>
            </a:contourClr>
          </a:sp3d>
        </c:spPr>
      </c:pivotFmt>
    </c:pivotFmts>
    <c:plotArea>
      <c:layout>
        <c:manualLayout>
          <c:layoutTarget val="inner"/>
          <c:xMode val="edge"/>
          <c:yMode val="edge"/>
          <c:x val="6.2499988887926829E-2"/>
          <c:y val="7.6476226635192601E-2"/>
          <c:w val="0.82532461032626292"/>
          <c:h val="0.81350456979041141"/>
        </c:manualLayout>
      </c:layout>
      <c:pieChart>
        <c:varyColors val="1"/>
        <c:ser>
          <c:idx val="0"/>
          <c:order val="0"/>
          <c:tx>
            <c:strRef>
              <c:f>Sheet1!$B$3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5FC-4805-8BA0-463488AC016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5FC-4805-8BA0-463488AC016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5FC-4805-8BA0-463488AC0168}"/>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Sheet1!$A$4:$A$7</c:f>
              <c:strCache>
                <c:ptCount val="3"/>
                <c:pt idx="0">
                  <c:v>No</c:v>
                </c:pt>
                <c:pt idx="1">
                  <c:v>Yes</c:v>
                </c:pt>
                <c:pt idx="2">
                  <c:v>(blank)</c:v>
                </c:pt>
              </c:strCache>
            </c:strRef>
          </c:cat>
          <c:val>
            <c:numRef>
              <c:f>Sheet1!$B$4:$B$7</c:f>
              <c:numCache>
                <c:formatCode>General</c:formatCode>
                <c:ptCount val="3"/>
                <c:pt idx="0">
                  <c:v>21</c:v>
                </c:pt>
                <c:pt idx="1">
                  <c:v>51</c:v>
                </c:pt>
              </c:numCache>
            </c:numRef>
          </c:val>
          <c:extLst>
            <c:ext xmlns:c16="http://schemas.microsoft.com/office/drawing/2014/chart" uri="{C3380CC4-5D6E-409C-BE32-E72D297353CC}">
              <c16:uniqueId val="{00000006-15FC-4805-8BA0-463488AC016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 Communicating with Vendors (JFEDITED).xlsx]Sheet1!PivotTable5</c:name>
    <c:fmtId val="-1"/>
  </c:pivotSource>
  <c:chart>
    <c:autoTitleDeleted val="1"/>
    <c:pivotFmts>
      <c:pivotFmt>
        <c:idx val="0"/>
        <c:spPr>
          <a:solidFill>
            <a:schemeClr val="accent2"/>
          </a:solidFill>
          <a:ln w="25400">
            <a:solidFill>
              <a:schemeClr val="lt1"/>
            </a:solidFill>
          </a:ln>
          <a:effectLst/>
          <a:sp3d contourW="25400">
            <a:contourClr>
              <a:schemeClr val="lt1"/>
            </a:contourClr>
          </a:sp3d>
        </c:spPr>
        <c:marker>
          <c:symbol val="none"/>
        </c:marker>
      </c:pivotFmt>
      <c:pivotFmt>
        <c:idx val="1"/>
        <c:spPr>
          <a:solidFill>
            <a:schemeClr val="accent6">
              <a:lumMod val="60000"/>
              <a:lumOff val="40000"/>
            </a:schemeClr>
          </a:solidFill>
          <a:ln w="25400">
            <a:solidFill>
              <a:schemeClr val="lt1"/>
            </a:solidFill>
          </a:ln>
          <a:effectLst/>
          <a:sp3d contourW="25400">
            <a:contourClr>
              <a:schemeClr val="lt1"/>
            </a:contourClr>
          </a:sp3d>
        </c:spPr>
      </c:pivotFmt>
      <c:pivotFmt>
        <c:idx val="2"/>
        <c:spPr>
          <a:solidFill>
            <a:schemeClr val="accent2"/>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3"/>
        <c:spPr>
          <a:solidFill>
            <a:schemeClr val="accent2"/>
          </a:solidFill>
          <a:ln w="25400">
            <a:solidFill>
              <a:schemeClr val="lt1"/>
            </a:solidFill>
          </a:ln>
          <a:effectLst/>
          <a:sp3d contourW="25400">
            <a:contourClr>
              <a:schemeClr val="lt1"/>
            </a:contourClr>
          </a:sp3d>
        </c:spPr>
      </c:pivotFmt>
      <c:pivotFmt>
        <c:idx val="4"/>
        <c:spPr>
          <a:solidFill>
            <a:schemeClr val="accent2"/>
          </a:solidFill>
          <a:ln w="25400">
            <a:solidFill>
              <a:schemeClr val="lt1"/>
            </a:solidFill>
          </a:ln>
          <a:effectLst/>
          <a:sp3d contourW="25400">
            <a:contourClr>
              <a:schemeClr val="lt1"/>
            </a:contourClr>
          </a:sp3d>
        </c:spPr>
      </c:pivotFmt>
      <c:pivotFmt>
        <c:idx val="5"/>
        <c:spPr>
          <a:solidFill>
            <a:schemeClr val="accent2"/>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6"/>
        <c:spPr>
          <a:solidFill>
            <a:schemeClr val="accent2"/>
          </a:solidFill>
          <a:ln w="25400">
            <a:solidFill>
              <a:schemeClr val="lt1"/>
            </a:solidFill>
          </a:ln>
          <a:effectLst/>
          <a:sp3d contourW="25400">
            <a:contourClr>
              <a:schemeClr val="lt1"/>
            </a:contourClr>
          </a:sp3d>
        </c:spPr>
      </c:pivotFmt>
      <c:pivotFmt>
        <c:idx val="7"/>
        <c:spPr>
          <a:solidFill>
            <a:schemeClr val="accent6">
              <a:lumMod val="60000"/>
              <a:lumOff val="40000"/>
            </a:schemeClr>
          </a:solidFill>
          <a:ln w="25400">
            <a:solidFill>
              <a:schemeClr val="lt1"/>
            </a:solidFill>
          </a:ln>
          <a:effectLst/>
          <a:sp3d contourW="25400">
            <a:contourClr>
              <a:schemeClr val="lt1"/>
            </a:contourClr>
          </a:sp3d>
        </c:spPr>
      </c:pivotFmt>
      <c:pivotFmt>
        <c:idx val="8"/>
        <c:spPr>
          <a:solidFill>
            <a:schemeClr val="accent2"/>
          </a:solidFill>
          <a:ln w="25400">
            <a:solidFill>
              <a:schemeClr val="lt1"/>
            </a:solidFill>
          </a:ln>
          <a:effectLst/>
          <a:sp3d contourW="25400">
            <a:contourClr>
              <a:schemeClr val="lt1"/>
            </a:contourClr>
          </a:sp3d>
        </c:spPr>
      </c:pivotFmt>
      <c:pivotFmt>
        <c:idx val="9"/>
        <c:spPr>
          <a:solidFill>
            <a:schemeClr val="accent2"/>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0"/>
        <c:spPr>
          <a:solidFill>
            <a:schemeClr val="accent2"/>
          </a:solidFill>
          <a:ln w="25400">
            <a:solidFill>
              <a:schemeClr val="lt1"/>
            </a:solidFill>
          </a:ln>
          <a:effectLst/>
          <a:sp3d contourW="25400">
            <a:contourClr>
              <a:schemeClr val="lt1"/>
            </a:contourClr>
          </a:sp3d>
        </c:spPr>
      </c:pivotFmt>
      <c:pivotFmt>
        <c:idx val="11"/>
        <c:spPr>
          <a:solidFill>
            <a:schemeClr val="accent6">
              <a:lumMod val="60000"/>
              <a:lumOff val="40000"/>
            </a:schemeClr>
          </a:solidFill>
          <a:ln w="25400">
            <a:solidFill>
              <a:schemeClr val="lt1"/>
            </a:solidFill>
          </a:ln>
          <a:effectLst/>
          <a:sp3d contourW="25400">
            <a:contourClr>
              <a:schemeClr val="lt1"/>
            </a:contourClr>
          </a:sp3d>
        </c:spPr>
      </c:pivotFmt>
      <c:pivotFmt>
        <c:idx val="12"/>
        <c:spPr>
          <a:solidFill>
            <a:schemeClr val="accent2"/>
          </a:solidFill>
          <a:ln w="25400">
            <a:solidFill>
              <a:schemeClr val="lt1"/>
            </a:solidFill>
          </a:ln>
          <a:effectLst/>
          <a:sp3d contourW="25400">
            <a:contourClr>
              <a:schemeClr val="lt1"/>
            </a:contourClr>
          </a:sp3d>
        </c:spPr>
      </c:pivotFmt>
    </c:pivotFmts>
    <c:plotArea>
      <c:layout/>
      <c:pieChart>
        <c:varyColors val="1"/>
        <c:ser>
          <c:idx val="0"/>
          <c:order val="0"/>
          <c:tx>
            <c:strRef>
              <c:f>Sheet1!$O$1</c:f>
              <c:strCache>
                <c:ptCount val="1"/>
                <c:pt idx="0">
                  <c:v>Total</c:v>
                </c:pt>
              </c:strCache>
            </c:strRef>
          </c:tx>
          <c:dPt>
            <c:idx val="0"/>
            <c:bubble3D val="0"/>
            <c:spPr>
              <a:solidFill>
                <a:schemeClr val="accent4"/>
              </a:solidFill>
              <a:ln w="19050">
                <a:solidFill>
                  <a:schemeClr val="lt1"/>
                </a:solidFill>
              </a:ln>
              <a:effectLst/>
            </c:spPr>
            <c:extLst>
              <c:ext xmlns:c16="http://schemas.microsoft.com/office/drawing/2014/chart" uri="{C3380CC4-5D6E-409C-BE32-E72D297353CC}">
                <c16:uniqueId val="{00000001-D6F5-41CF-BC3A-EEC996733BFC}"/>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3-D6F5-41CF-BC3A-EEC996733BFC}"/>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D6F5-41CF-BC3A-EEC996733BFC}"/>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Sheet1!$N$2:$N$5</c:f>
              <c:strCache>
                <c:ptCount val="3"/>
                <c:pt idx="0">
                  <c:v>Mandatory</c:v>
                </c:pt>
                <c:pt idx="1">
                  <c:v>Optional</c:v>
                </c:pt>
                <c:pt idx="2">
                  <c:v>(blank)</c:v>
                </c:pt>
              </c:strCache>
            </c:strRef>
          </c:cat>
          <c:val>
            <c:numRef>
              <c:f>Sheet1!$O$2:$O$5</c:f>
              <c:numCache>
                <c:formatCode>General</c:formatCode>
                <c:ptCount val="3"/>
                <c:pt idx="0">
                  <c:v>3</c:v>
                </c:pt>
                <c:pt idx="1">
                  <c:v>25</c:v>
                </c:pt>
              </c:numCache>
            </c:numRef>
          </c:val>
          <c:extLst>
            <c:ext xmlns:c16="http://schemas.microsoft.com/office/drawing/2014/chart" uri="{C3380CC4-5D6E-409C-BE32-E72D297353CC}">
              <c16:uniqueId val="{00000006-D6F5-41CF-BC3A-EEC996733BF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 Communicating with Vendors (JFEDITED).xlsx]Sheet3!PivotTable8</c:name>
    <c:fmtId val="-1"/>
  </c:pivotSource>
  <c:chart>
    <c:autoTitleDeleted val="1"/>
    <c:pivotFmts>
      <c:pivotFmt>
        <c:idx val="0"/>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6">
              <a:lumMod val="60000"/>
              <a:lumOff val="40000"/>
            </a:schemeClr>
          </a:solidFill>
          <a:ln w="25400">
            <a:solidFill>
              <a:schemeClr val="lt1"/>
            </a:solidFill>
          </a:ln>
          <a:effectLst/>
          <a:sp3d contourW="25400">
            <a:contourClr>
              <a:schemeClr val="lt1"/>
            </a:contourClr>
          </a:sp3d>
        </c:spPr>
      </c:pivotFmt>
      <c:pivotFmt>
        <c:idx val="2"/>
        <c:spPr>
          <a:solidFill>
            <a:schemeClr val="bg2">
              <a:lumMod val="75000"/>
            </a:schemeClr>
          </a:solidFill>
          <a:ln w="25400">
            <a:solidFill>
              <a:schemeClr val="lt1"/>
            </a:solidFill>
          </a:ln>
          <a:effectLst/>
          <a:sp3d contourW="25400">
            <a:contourClr>
              <a:schemeClr val="lt1"/>
            </a:contourClr>
          </a:sp3d>
        </c:spPr>
      </c:pivotFmt>
      <c:pivotFmt>
        <c:idx val="3"/>
        <c:spPr>
          <a:solidFill>
            <a:schemeClr val="accent1"/>
          </a:solidFill>
          <a:ln w="25400">
            <a:solidFill>
              <a:schemeClr val="lt1"/>
            </a:solidFill>
          </a:ln>
          <a:effectLst/>
          <a:sp3d contourW="25400">
            <a:contourClr>
              <a:schemeClr val="lt1"/>
            </a:contourClr>
          </a:sp3d>
        </c:spPr>
      </c:pivotFmt>
      <c:pivotFmt>
        <c:idx val="4"/>
        <c:spPr>
          <a:solidFill>
            <a:schemeClr val="accent1"/>
          </a:solidFill>
          <a:ln w="25400">
            <a:solidFill>
              <a:schemeClr val="lt1"/>
            </a:solidFill>
          </a:ln>
          <a:effectLst/>
          <a:sp3d contourW="25400">
            <a:contourClr>
              <a:schemeClr val="lt1"/>
            </a:contourClr>
          </a:sp3d>
        </c:spPr>
      </c:pivotFmt>
      <c:pivotFmt>
        <c:idx val="5"/>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6"/>
        <c:spPr>
          <a:solidFill>
            <a:schemeClr val="accent1"/>
          </a:solidFill>
          <a:ln w="25400">
            <a:solidFill>
              <a:schemeClr val="lt1"/>
            </a:solidFill>
          </a:ln>
          <a:effectLst/>
          <a:sp3d contourW="25400">
            <a:contourClr>
              <a:schemeClr val="lt1"/>
            </a:contourClr>
          </a:sp3d>
        </c:spPr>
      </c:pivotFmt>
      <c:pivotFmt>
        <c:idx val="7"/>
        <c:spPr>
          <a:solidFill>
            <a:schemeClr val="accent6">
              <a:lumMod val="60000"/>
              <a:lumOff val="40000"/>
            </a:schemeClr>
          </a:solidFill>
          <a:ln w="25400">
            <a:solidFill>
              <a:schemeClr val="lt1"/>
            </a:solidFill>
          </a:ln>
          <a:effectLst/>
          <a:sp3d contourW="25400">
            <a:contourClr>
              <a:schemeClr val="lt1"/>
            </a:contourClr>
          </a:sp3d>
        </c:spPr>
      </c:pivotFmt>
      <c:pivotFmt>
        <c:idx val="8"/>
        <c:spPr>
          <a:solidFill>
            <a:schemeClr val="bg2">
              <a:lumMod val="75000"/>
            </a:schemeClr>
          </a:solidFill>
          <a:ln w="25400">
            <a:solidFill>
              <a:schemeClr val="lt1"/>
            </a:solidFill>
          </a:ln>
          <a:effectLst/>
          <a:sp3d contourW="25400">
            <a:contourClr>
              <a:schemeClr val="lt1"/>
            </a:contourClr>
          </a:sp3d>
        </c:spPr>
      </c:pivotFmt>
      <c:pivotFmt>
        <c:idx val="9"/>
        <c:spPr>
          <a:solidFill>
            <a:schemeClr val="accent1"/>
          </a:solidFill>
          <a:ln w="25400">
            <a:solidFill>
              <a:schemeClr val="lt1"/>
            </a:solidFill>
          </a:ln>
          <a:effectLst/>
          <a:sp3d contourW="25400">
            <a:contourClr>
              <a:schemeClr val="lt1"/>
            </a:contourClr>
          </a:sp3d>
        </c:spPr>
      </c:pivotFmt>
      <c:pivotFmt>
        <c:idx val="10"/>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1"/>
        <c:spPr>
          <a:solidFill>
            <a:schemeClr val="accent1"/>
          </a:solidFill>
          <a:ln w="25400">
            <a:solidFill>
              <a:schemeClr val="lt1"/>
            </a:solidFill>
          </a:ln>
          <a:effectLst/>
          <a:sp3d contourW="25400">
            <a:contourClr>
              <a:schemeClr val="lt1"/>
            </a:contourClr>
          </a:sp3d>
        </c:spPr>
      </c:pivotFmt>
      <c:pivotFmt>
        <c:idx val="12"/>
        <c:spPr>
          <a:solidFill>
            <a:schemeClr val="accent6">
              <a:lumMod val="60000"/>
              <a:lumOff val="40000"/>
            </a:schemeClr>
          </a:solidFill>
          <a:ln w="25400">
            <a:solidFill>
              <a:schemeClr val="lt1"/>
            </a:solidFill>
          </a:ln>
          <a:effectLst/>
          <a:sp3d contourW="25400">
            <a:contourClr>
              <a:schemeClr val="lt1"/>
            </a:contourClr>
          </a:sp3d>
        </c:spPr>
      </c:pivotFmt>
      <c:pivotFmt>
        <c:idx val="13"/>
        <c:spPr>
          <a:solidFill>
            <a:schemeClr val="bg2">
              <a:lumMod val="75000"/>
            </a:schemeClr>
          </a:solidFill>
          <a:ln w="25400">
            <a:solidFill>
              <a:schemeClr val="lt1"/>
            </a:solidFill>
          </a:ln>
          <a:effectLst/>
          <a:sp3d contourW="25400">
            <a:contourClr>
              <a:schemeClr val="lt1"/>
            </a:contourClr>
          </a:sp3d>
        </c:spPr>
      </c:pivotFmt>
      <c:pivotFmt>
        <c:idx val="14"/>
        <c:spPr>
          <a:solidFill>
            <a:schemeClr val="accent1"/>
          </a:solidFill>
          <a:ln w="25400">
            <a:solidFill>
              <a:schemeClr val="lt1"/>
            </a:solidFill>
          </a:ln>
          <a:effectLst/>
          <a:sp3d contourW="25400">
            <a:contourClr>
              <a:schemeClr val="lt1"/>
            </a:contourClr>
          </a:sp3d>
        </c:spPr>
      </c:pivotFmt>
    </c:pivotFmts>
    <c:plotArea>
      <c:layout/>
      <c:pieChart>
        <c:varyColors val="1"/>
        <c:ser>
          <c:idx val="0"/>
          <c:order val="0"/>
          <c:tx>
            <c:strRef>
              <c:f>Sheet3!$B$3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01E-451E-97D0-2F9DBAF95BBB}"/>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801E-451E-97D0-2F9DBAF95BBB}"/>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801E-451E-97D0-2F9DBAF95BB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01E-451E-97D0-2F9DBAF95BBB}"/>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Sheet3!$A$4:$A$8</c:f>
              <c:strCache>
                <c:ptCount val="4"/>
                <c:pt idx="0">
                  <c:v>No</c:v>
                </c:pt>
                <c:pt idx="1">
                  <c:v>Sometimes</c:v>
                </c:pt>
                <c:pt idx="2">
                  <c:v>Yes</c:v>
                </c:pt>
                <c:pt idx="3">
                  <c:v>(blank)</c:v>
                </c:pt>
              </c:strCache>
            </c:strRef>
          </c:cat>
          <c:val>
            <c:numRef>
              <c:f>Sheet3!$B$4:$B$8</c:f>
              <c:numCache>
                <c:formatCode>General</c:formatCode>
                <c:ptCount val="4"/>
                <c:pt idx="0">
                  <c:v>2</c:v>
                </c:pt>
                <c:pt idx="1">
                  <c:v>16</c:v>
                </c:pt>
                <c:pt idx="2">
                  <c:v>51</c:v>
                </c:pt>
              </c:numCache>
            </c:numRef>
          </c:val>
          <c:extLst>
            <c:ext xmlns:c16="http://schemas.microsoft.com/office/drawing/2014/chart" uri="{C3380CC4-5D6E-409C-BE32-E72D297353CC}">
              <c16:uniqueId val="{00000008-801E-451E-97D0-2F9DBAF95BB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[3 Communicating with Vendors (JFEDITED).xlsx]Sheet3!PivotTable9</c:name>
    <c:fmtId val="-1"/>
  </c:pivotSource>
  <c:chart>
    <c:autoTitleDeleted val="1"/>
    <c:pivotFmts>
      <c:pivotFmt>
        <c:idx val="0"/>
        <c:spPr>
          <a:solidFill>
            <a:schemeClr val="accent1"/>
          </a:solidFill>
          <a:ln w="25400">
            <a:solidFill>
              <a:schemeClr val="lt1"/>
            </a:solidFill>
          </a:ln>
          <a:effectLst/>
          <a:sp3d contourW="25400">
            <a:contourClr>
              <a:schemeClr val="lt1"/>
            </a:contourClr>
          </a:sp3d>
        </c:spPr>
        <c:marker>
          <c:symbol val="none"/>
        </c:marker>
      </c:pivotFmt>
      <c:pivotFmt>
        <c:idx val="1"/>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1"/>
          </a:solidFill>
          <a:ln w="25400">
            <a:solidFill>
              <a:schemeClr val="lt1"/>
            </a:solidFill>
          </a:ln>
          <a:effectLst/>
          <a:sp3d contourW="25400">
            <a:contourClr>
              <a:schemeClr val="lt1"/>
            </a:contourClr>
          </a:sp3d>
        </c:spPr>
      </c:pivotFmt>
      <c:pivotFmt>
        <c:idx val="3"/>
        <c:spPr>
          <a:solidFill>
            <a:schemeClr val="accent1"/>
          </a:solidFill>
          <a:ln w="25400">
            <a:solidFill>
              <a:schemeClr val="lt1"/>
            </a:solidFill>
          </a:ln>
          <a:effectLst/>
          <a:sp3d contourW="25400">
            <a:contourClr>
              <a:schemeClr val="lt1"/>
            </a:contourClr>
          </a:sp3d>
        </c:spPr>
      </c:pivotFmt>
      <c:pivotFmt>
        <c:idx val="4"/>
        <c:spPr>
          <a:solidFill>
            <a:schemeClr val="accent1"/>
          </a:solidFill>
          <a:ln w="25400">
            <a:solidFill>
              <a:schemeClr val="lt1"/>
            </a:solidFill>
          </a:ln>
          <a:effectLst/>
          <a:sp3d contourW="25400">
            <a:contourClr>
              <a:schemeClr val="lt1"/>
            </a:contourClr>
          </a:sp3d>
        </c:spPr>
      </c:pivotFmt>
      <c:pivotFmt>
        <c:idx val="5"/>
        <c:spPr>
          <a:solidFill>
            <a:schemeClr val="accent1"/>
          </a:solidFill>
          <a:ln w="25400">
            <a:solidFill>
              <a:schemeClr val="lt1"/>
            </a:solidFill>
          </a:ln>
          <a:effectLst/>
          <a:sp3d contourW="25400">
            <a:contourClr>
              <a:schemeClr val="lt1"/>
            </a:contourClr>
          </a:sp3d>
        </c:spPr>
      </c:pivotFmt>
      <c:pivotFmt>
        <c:idx val="6"/>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1"/>
          </a:solidFill>
          <a:ln w="25400">
            <a:solidFill>
              <a:schemeClr val="lt1"/>
            </a:solidFill>
          </a:ln>
          <a:effectLst/>
          <a:sp3d contourW="25400">
            <a:contourClr>
              <a:schemeClr val="lt1"/>
            </a:contourClr>
          </a:sp3d>
        </c:spPr>
      </c:pivotFmt>
      <c:pivotFmt>
        <c:idx val="8"/>
        <c:spPr>
          <a:solidFill>
            <a:schemeClr val="accent1"/>
          </a:solidFill>
          <a:ln w="25400">
            <a:solidFill>
              <a:schemeClr val="lt1"/>
            </a:solidFill>
          </a:ln>
          <a:effectLst/>
          <a:sp3d contourW="25400">
            <a:contourClr>
              <a:schemeClr val="lt1"/>
            </a:contourClr>
          </a:sp3d>
        </c:spPr>
      </c:pivotFmt>
      <c:pivotFmt>
        <c:idx val="9"/>
        <c:spPr>
          <a:solidFill>
            <a:schemeClr val="accent1"/>
          </a:solidFill>
          <a:ln w="25400">
            <a:solidFill>
              <a:schemeClr val="lt1"/>
            </a:solidFill>
          </a:ln>
          <a:effectLst/>
          <a:sp3d contourW="25400">
            <a:contourClr>
              <a:schemeClr val="lt1"/>
            </a:contourClr>
          </a:sp3d>
        </c:spPr>
      </c:pivotFmt>
      <c:pivotFmt>
        <c:idx val="10"/>
        <c:spPr>
          <a:solidFill>
            <a:schemeClr val="accent1"/>
          </a:solidFill>
          <a:ln w="25400">
            <a:solidFill>
              <a:schemeClr val="lt1"/>
            </a:solidFill>
          </a:ln>
          <a:effectLst/>
          <a:sp3d contourW="25400">
            <a:contourClr>
              <a:schemeClr val="lt1"/>
            </a:contourClr>
          </a:sp3d>
        </c:spPr>
      </c:pivotFmt>
      <c:pivotFmt>
        <c:idx val="11"/>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Lst>
        </c:dLbl>
      </c:pivotFmt>
      <c:pivotFmt>
        <c:idx val="12"/>
        <c:spPr>
          <a:solidFill>
            <a:schemeClr val="accent1"/>
          </a:solidFill>
          <a:ln w="25400">
            <a:solidFill>
              <a:schemeClr val="lt1"/>
            </a:solidFill>
          </a:ln>
          <a:effectLst/>
          <a:sp3d contourW="25400">
            <a:contourClr>
              <a:schemeClr val="lt1"/>
            </a:contourClr>
          </a:sp3d>
        </c:spPr>
      </c:pivotFmt>
      <c:pivotFmt>
        <c:idx val="13"/>
        <c:spPr>
          <a:solidFill>
            <a:schemeClr val="accent1"/>
          </a:solidFill>
          <a:ln w="25400">
            <a:solidFill>
              <a:schemeClr val="lt1"/>
            </a:solidFill>
          </a:ln>
          <a:effectLst/>
          <a:sp3d contourW="25400">
            <a:contourClr>
              <a:schemeClr val="lt1"/>
            </a:contourClr>
          </a:sp3d>
        </c:spPr>
      </c:pivotFmt>
      <c:pivotFmt>
        <c:idx val="14"/>
        <c:spPr>
          <a:solidFill>
            <a:schemeClr val="accent1"/>
          </a:solidFill>
          <a:ln w="25400">
            <a:solidFill>
              <a:schemeClr val="lt1"/>
            </a:solidFill>
          </a:ln>
          <a:effectLst/>
          <a:sp3d contourW="25400">
            <a:contourClr>
              <a:schemeClr val="lt1"/>
            </a:contourClr>
          </a:sp3d>
        </c:spPr>
      </c:pivotFmt>
      <c:pivotFmt>
        <c:idx val="15"/>
        <c:spPr>
          <a:solidFill>
            <a:schemeClr val="accent1"/>
          </a:solidFill>
          <a:ln w="25400">
            <a:solidFill>
              <a:schemeClr val="lt1"/>
            </a:solidFill>
          </a:ln>
          <a:effectLst/>
          <a:sp3d contourW="25400">
            <a:contourClr>
              <a:schemeClr val="lt1"/>
            </a:contourClr>
          </a:sp3d>
        </c:spPr>
      </c:pivotFmt>
    </c:pivotFmts>
    <c:plotArea>
      <c:layout>
        <c:manualLayout>
          <c:layoutTarget val="inner"/>
          <c:xMode val="edge"/>
          <c:yMode val="edge"/>
          <c:x val="5.743207340442482E-2"/>
          <c:y val="1.530854996396439E-2"/>
          <c:w val="0.98491744974187101"/>
          <c:h val="0.96353038299713623"/>
        </c:manualLayout>
      </c:layout>
      <c:barChart>
        <c:barDir val="col"/>
        <c:grouping val="clustered"/>
        <c:varyColors val="0"/>
        <c:ser>
          <c:idx val="0"/>
          <c:order val="0"/>
          <c:tx>
            <c:strRef>
              <c:f>Sheet3!$G$1</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E50D-4941-9EC3-152038527FD8}"/>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E50D-4941-9EC3-152038527FD8}"/>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E50D-4941-9EC3-152038527FD8}"/>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E50D-4941-9EC3-152038527FD8}"/>
              </c:ext>
            </c:extLst>
          </c:dPt>
          <c:cat>
            <c:strRef>
              <c:f>Sheet3!$F$2:$F$6</c:f>
              <c:strCache>
                <c:ptCount val="4"/>
                <c:pt idx="0">
                  <c:v>More Delivery Flexibility</c:v>
                </c:pt>
                <c:pt idx="1">
                  <c:v>Document All Issues</c:v>
                </c:pt>
                <c:pt idx="2">
                  <c:v>Increase Communication</c:v>
                </c:pt>
                <c:pt idx="3">
                  <c:v>Award Alternative Vendor</c:v>
                </c:pt>
              </c:strCache>
            </c:strRef>
          </c:cat>
          <c:val>
            <c:numRef>
              <c:f>Sheet3!$G$2:$G$6</c:f>
              <c:numCache>
                <c:formatCode>0%</c:formatCode>
                <c:ptCount val="4"/>
                <c:pt idx="0">
                  <c:v>0.16666666666666666</c:v>
                </c:pt>
                <c:pt idx="1">
                  <c:v>0.16666666666666666</c:v>
                </c:pt>
                <c:pt idx="2">
                  <c:v>0.33333333333333331</c:v>
                </c:pt>
                <c:pt idx="3">
                  <c:v>0.33333333333333331</c:v>
                </c:pt>
              </c:numCache>
            </c:numRef>
          </c:val>
          <c:extLst>
            <c:ext xmlns:c16="http://schemas.microsoft.com/office/drawing/2014/chart" uri="{C3380CC4-5D6E-409C-BE32-E72D297353CC}">
              <c16:uniqueId val="{00000008-E50D-4941-9EC3-152038527FD8}"/>
            </c:ext>
          </c:extLst>
        </c:ser>
        <c:dLbls>
          <c:showLegendKey val="0"/>
          <c:showVal val="0"/>
          <c:showCatName val="0"/>
          <c:showSerName val="0"/>
          <c:showPercent val="0"/>
          <c:showBubbleSize val="0"/>
        </c:dLbls>
        <c:gapWidth val="100"/>
        <c:axId val="477878640"/>
        <c:axId val="477878968"/>
      </c:barChart>
      <c:catAx>
        <c:axId val="4778786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77878968"/>
        <c:crosses val="autoZero"/>
        <c:auto val="1"/>
        <c:lblAlgn val="ctr"/>
        <c:lblOffset val="100"/>
        <c:noMultiLvlLbl val="0"/>
      </c:catAx>
      <c:valAx>
        <c:axId val="4778789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7878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1 Vendors &amp; Product Information (Responses) EL.xlsx]Q4A Pivot!PivotTable6</c:name>
    <c:fmtId val="-1"/>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4"/>
          </a:solidFill>
          <a:ln w="19050">
            <a:solidFill>
              <a:schemeClr val="lt1"/>
            </a:solidFill>
          </a:ln>
          <a:effectLst/>
        </c:spPr>
        <c:dLbl>
          <c:idx val="0"/>
          <c:layout>
            <c:manualLayout>
              <c:x val="0.20418962034950092"/>
              <c:y val="1.441188141429278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dLbl>
          <c:idx val="0"/>
          <c:layout>
            <c:manualLayout>
              <c:x val="0.20418962034950092"/>
              <c:y val="1.441188141429278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dLbl>
          <c:idx val="0"/>
          <c:layout>
            <c:manualLayout>
              <c:x val="0.20418962034950092"/>
              <c:y val="1.441188141429278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s>
    <c:plotArea>
      <c:layout/>
      <c:pieChart>
        <c:varyColors val="1"/>
        <c:ser>
          <c:idx val="0"/>
          <c:order val="0"/>
          <c:tx>
            <c:strRef>
              <c:f>'Q4A Pivot'!$B$3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08F-4825-91C7-B3E7590C9B5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08F-4825-91C7-B3E7590C9B5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08F-4825-91C7-B3E7590C9B5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08F-4825-91C7-B3E7590C9B51}"/>
              </c:ext>
            </c:extLst>
          </c:dPt>
          <c:dLbls>
            <c:dLbl>
              <c:idx val="3"/>
              <c:layout>
                <c:manualLayout>
                  <c:x val="-8.890934683034353E-2"/>
                  <c:y val="1.0268052287230383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308F-4825-91C7-B3E7590C9B5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'Q4A Pivot'!$A$4:$A$8</c:f>
              <c:strCache>
                <c:ptCount val="4"/>
                <c:pt idx="0">
                  <c:v>No</c:v>
                </c:pt>
                <c:pt idx="1">
                  <c:v>Yes</c:v>
                </c:pt>
                <c:pt idx="2">
                  <c:v>Sometimes</c:v>
                </c:pt>
                <c:pt idx="3">
                  <c:v>Only when necessary</c:v>
                </c:pt>
              </c:strCache>
            </c:strRef>
          </c:cat>
          <c:val>
            <c:numRef>
              <c:f>'Q4A Pivot'!$B$4:$B$8</c:f>
              <c:numCache>
                <c:formatCode>General</c:formatCode>
                <c:ptCount val="4"/>
                <c:pt idx="0">
                  <c:v>36</c:v>
                </c:pt>
                <c:pt idx="1">
                  <c:v>35</c:v>
                </c:pt>
                <c:pt idx="2">
                  <c:v>7</c:v>
                </c:pt>
                <c:pt idx="3">
                  <c:v>3</c:v>
                </c:pt>
              </c:numCache>
            </c:numRef>
          </c:val>
          <c:extLst>
            <c:ext xmlns:c16="http://schemas.microsoft.com/office/drawing/2014/chart" uri="{C3380CC4-5D6E-409C-BE32-E72D297353CC}">
              <c16:uniqueId val="{00000008-308F-4825-91C7-B3E7590C9B5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[4 Evaluating and Awarding the Bid (Responses)_KS_Edited.xlsx]Summary of who handles award!PivotTable1</c:name>
    <c:fmtId val="-1"/>
  </c:pivotSource>
  <c:chart>
    <c:title>
      <c:tx>
        <c:rich>
          <a:bodyPr rot="0" spcFirstLastPara="1" vertOverflow="ellipsis" vert="horz" wrap="square" anchor="ctr" anchorCtr="1"/>
          <a:lstStyle/>
          <a:p>
            <a:pPr>
              <a:defRPr sz="1400" b="0" i="0" u="none" strike="noStrike" kern="1200" spc="0" baseline="0">
                <a:solidFill>
                  <a:sysClr val="windowText" lastClr="000000"/>
                </a:solidFill>
                <a:latin typeface="+mj-lt"/>
                <a:ea typeface="+mn-ea"/>
                <a:cs typeface="+mn-cs"/>
              </a:defRPr>
            </a:pPr>
            <a:r>
              <a:rPr lang="en-US" b="1" u="none" baseline="0" dirty="0">
                <a:solidFill>
                  <a:sysClr val="windowText" lastClr="000000"/>
                </a:solidFill>
                <a:latin typeface="+mj-lt"/>
              </a:rPr>
              <a:t>Recommendations for the bid award</a:t>
            </a:r>
          </a:p>
        </c:rich>
      </c:tx>
      <c:layout>
        <c:manualLayout>
          <c:xMode val="edge"/>
          <c:yMode val="edge"/>
          <c:x val="0.2278165596410226"/>
          <c:y val="2.49059376145308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j-lt"/>
              <a:ea typeface="+mn-ea"/>
              <a:cs typeface="+mn-cs"/>
            </a:defRPr>
          </a:pPr>
          <a:endParaRPr lang="en-US"/>
        </a:p>
      </c:txPr>
    </c:title>
    <c:autoTitleDeleted val="0"/>
    <c:pivotFmts>
      <c:pivotFmt>
        <c:idx val="0"/>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dLbl>
          <c:idx val="0"/>
          <c:layout>
            <c:manualLayout>
              <c:x val="0.11666666666666667"/>
              <c:y val="-9.2592592592593437E-3"/>
            </c:manualLayout>
          </c:layout>
          <c:showLegendKey val="0"/>
          <c:showVal val="0"/>
          <c:showCatName val="1"/>
          <c:showSerName val="0"/>
          <c:showPercent val="1"/>
          <c:showBubbleSize val="0"/>
          <c:extLst>
            <c:ext xmlns:c15="http://schemas.microsoft.com/office/drawing/2012/chart" uri="{CE6537A1-D6FC-4f65-9D91-7224C49458BB}"/>
          </c:extLst>
        </c:dLbl>
      </c:pivotFmt>
      <c:pivotFmt>
        <c:idx val="2"/>
        <c:dLbl>
          <c:idx val="0"/>
          <c:layout>
            <c:manualLayout>
              <c:x val="-0.17457758746167462"/>
              <c:y val="1.9089308199938967E-3"/>
            </c:manualLayout>
          </c:layout>
          <c:showLegendKey val="0"/>
          <c:showVal val="0"/>
          <c:showCatName val="1"/>
          <c:showSerName val="0"/>
          <c:showPercent val="1"/>
          <c:showBubbleSize val="0"/>
          <c:extLst>
            <c:ext xmlns:c15="http://schemas.microsoft.com/office/drawing/2012/chart" uri="{CE6537A1-D6FC-4f65-9D91-7224C49458BB}"/>
          </c:extLst>
        </c:dLbl>
      </c:pivotFmt>
      <c:pivotFmt>
        <c:idx val="3"/>
        <c:spPr>
          <a:solidFill>
            <a:schemeClr val="accent1"/>
          </a:solidFill>
          <a:ln w="25400">
            <a:solidFill>
              <a:schemeClr val="lt1"/>
            </a:solidFill>
          </a:ln>
          <a:effectLst/>
          <a:sp3d contourW="25400">
            <a:contourClr>
              <a:schemeClr val="lt1"/>
            </a:contourClr>
          </a:sp3d>
        </c:spPr>
        <c:dLbl>
          <c:idx val="0"/>
          <c:layout>
            <c:manualLayout>
              <c:x val="-3.1192827415910014E-2"/>
              <c:y val="-4.37723046247126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7.2741487424569151E-2"/>
                  <c:h val="0.12676229424810267"/>
                </c:manualLayout>
              </c15:layout>
            </c:ext>
          </c:extLst>
        </c:dLbl>
      </c:pivotFmt>
      <c:pivotFmt>
        <c:idx val="4"/>
        <c:spPr>
          <a:solidFill>
            <a:schemeClr val="accent1"/>
          </a:solidFill>
          <a:ln w="25400">
            <a:solidFill>
              <a:schemeClr val="lt1"/>
            </a:solidFill>
          </a:ln>
          <a:effectLst/>
          <a:sp3d contourW="25400">
            <a:contourClr>
              <a:schemeClr val="lt1"/>
            </a:contourClr>
          </a:sp3d>
        </c:spPr>
        <c:dLbl>
          <c:idx val="0"/>
          <c:layout>
            <c:manualLayout>
              <c:x val="0.124463392352199"/>
              <c:y val="-0.2163095892083258"/>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5"/>
        <c:dLbl>
          <c:idx val="0"/>
          <c:layout>
            <c:manualLayout>
              <c:x val="-0.22500000000000001"/>
              <c:y val="-0.14814814814814814"/>
            </c:manualLayout>
          </c:layout>
          <c:showLegendKey val="0"/>
          <c:showVal val="0"/>
          <c:showCatName val="1"/>
          <c:showSerName val="0"/>
          <c:showPercent val="1"/>
          <c:showBubbleSize val="0"/>
          <c:extLst>
            <c:ext xmlns:c15="http://schemas.microsoft.com/office/drawing/2012/chart" uri="{CE6537A1-D6FC-4f65-9D91-7224C49458BB}"/>
          </c:extLst>
        </c:dLbl>
      </c:pivotFmt>
      <c:pivotFmt>
        <c:idx val="6"/>
        <c:spPr>
          <a:solidFill>
            <a:schemeClr val="accent1"/>
          </a:solidFill>
          <a:ln w="25400">
            <a:solidFill>
              <a:schemeClr val="lt1"/>
            </a:solidFill>
          </a:ln>
          <a:effectLst/>
          <a:sp3d contourW="25400">
            <a:contourClr>
              <a:schemeClr val="lt1"/>
            </a:contourClr>
          </a:sp3d>
        </c:spPr>
        <c:dLbl>
          <c:idx val="0"/>
          <c:layout>
            <c:manualLayout>
              <c:x val="4.7550227956746911E-2"/>
              <c:y val="-0.12581197935925478"/>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7"/>
        <c:dLbl>
          <c:idx val="0"/>
          <c:layout>
            <c:manualLayout>
              <c:x val="0.14711290784537445"/>
              <c:y val="-0.16000001722861751"/>
            </c:manualLayout>
          </c:layout>
          <c:showLegendKey val="0"/>
          <c:showVal val="0"/>
          <c:showCatName val="1"/>
          <c:showSerName val="0"/>
          <c:showPercent val="1"/>
          <c:showBubbleSize val="0"/>
          <c:extLst>
            <c:ext xmlns:c15="http://schemas.microsoft.com/office/drawing/2012/chart" uri="{CE6537A1-D6FC-4f65-9D91-7224C49458BB}">
              <c15:layout>
                <c:manualLayout>
                  <c:w val="0.4374358035299255"/>
                  <c:h val="0.16393847919116811"/>
                </c:manualLayout>
              </c15:layout>
            </c:ext>
          </c:extLst>
        </c:dLbl>
      </c:pivotFmt>
      <c:pivotFmt>
        <c:idx val="8"/>
        <c:spPr>
          <a:solidFill>
            <a:schemeClr val="accent1"/>
          </a:solidFill>
          <a:ln w="25400">
            <a:solidFill>
              <a:schemeClr val="lt1"/>
            </a:solidFill>
          </a:ln>
          <a:effectLst/>
          <a:sp3d contourW="25400">
            <a:contourClr>
              <a:schemeClr val="lt1"/>
            </a:contourClr>
          </a:sp3d>
        </c:spPr>
        <c:dLbl>
          <c:idx val="0"/>
          <c:layout>
            <c:manualLayout>
              <c:x val="1.6552917073211153E-2"/>
              <c:y val="-5.15046084355734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5.7790013817333598E-2"/>
                  <c:h val="9.5529715762273898E-2"/>
                </c:manualLayout>
              </c15:layout>
            </c:ext>
          </c:extLst>
        </c:dLbl>
      </c:pivotFmt>
      <c:pivotFmt>
        <c:idx val="9"/>
        <c:spPr>
          <a:solidFill>
            <a:schemeClr val="accent1"/>
          </a:solidFill>
          <a:ln w="25400">
            <a:solidFill>
              <a:schemeClr val="lt1"/>
            </a:solidFill>
          </a:ln>
          <a:effectLst/>
          <a:sp3d contourW="25400">
            <a:contourClr>
              <a:schemeClr val="lt1"/>
            </a:contourClr>
          </a:sp3d>
        </c:spPr>
        <c:dLbl>
          <c:idx val="0"/>
          <c:layout>
            <c:manualLayout>
              <c:x val="-2.6411408518686584E-2"/>
              <c:y val="3.5185863394982558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8908182057353315E-2"/>
                  <c:h val="0.14462532299741601"/>
                </c:manualLayout>
              </c15:layout>
            </c:ext>
          </c:extLst>
        </c:dLbl>
      </c:pivotFmt>
      <c:pivotFmt>
        <c:idx val="10"/>
        <c:spPr>
          <a:solidFill>
            <a:schemeClr val="accent1"/>
          </a:solidFill>
          <a:ln w="25400">
            <a:solidFill>
              <a:schemeClr val="lt1"/>
            </a:solidFill>
          </a:ln>
          <a:effectLst/>
          <a:sp3d contourW="25400">
            <a:contourClr>
              <a:schemeClr val="lt1"/>
            </a:contourClr>
          </a:sp3d>
        </c:spPr>
        <c:dLbl>
          <c:idx val="0"/>
          <c:layout>
            <c:manualLayout>
              <c:x val="-0.12420398255227041"/>
              <c:y val="7.6150489389648227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1"/>
        <c:spPr>
          <a:solidFill>
            <a:schemeClr val="accent1"/>
          </a:solidFill>
          <a:ln w="25400">
            <a:solidFill>
              <a:schemeClr val="lt1"/>
            </a:solidFill>
          </a:ln>
          <a:effectLst/>
          <a:sp3d contourW="25400">
            <a:contourClr>
              <a:schemeClr val="lt1"/>
            </a:contourClr>
          </a:sp3d>
        </c:spPr>
        <c:dLbl>
          <c:idx val="0"/>
          <c:layout>
            <c:manualLayout>
              <c:x val="-3.1501573353054667E-2"/>
              <c:y val="-7.441748560499703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8525439844881256E-2"/>
                  <c:h val="0.17856497588964168"/>
                </c:manualLayout>
              </c15:layout>
            </c:ext>
          </c:extLst>
        </c:dLbl>
      </c:pivotFmt>
      <c:pivotFmt>
        <c:idx val="12"/>
        <c:spPr>
          <a:solidFill>
            <a:schemeClr val="accent1"/>
          </a:solidFill>
          <a:ln w="25400">
            <a:solidFill>
              <a:schemeClr val="lt1"/>
            </a:solidFill>
          </a:ln>
          <a:effectLst/>
          <a:sp3d contourW="25400">
            <a:contourClr>
              <a:schemeClr val="lt1"/>
            </a:contourClr>
          </a:sp3d>
        </c:spPr>
        <c:dLbl>
          <c:idx val="0"/>
          <c:layout>
            <c:manualLayout>
              <c:x val="-4.2094185740594644E-3"/>
              <c:y val="-8.70498891126981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5933084331309399E-2"/>
                  <c:h val="0.18373293454597242"/>
                </c:manualLayout>
              </c15:layout>
            </c:ext>
          </c:extLst>
        </c:dLbl>
      </c:pivotFmt>
      <c:pivotFmt>
        <c:idx val="13"/>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w="25400">
            <a:solidFill>
              <a:schemeClr val="lt1"/>
            </a:solidFill>
          </a:ln>
          <a:effectLst/>
          <a:sp3d contourW="25400">
            <a:contourClr>
              <a:schemeClr val="lt1"/>
            </a:contourClr>
          </a:sp3d>
        </c:spPr>
        <c:dLbl>
          <c:idx val="0"/>
          <c:layout>
            <c:manualLayout>
              <c:x val="-0.12420398255227041"/>
              <c:y val="7.6150489389648227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5"/>
        <c:spPr>
          <a:solidFill>
            <a:schemeClr val="accent1"/>
          </a:solidFill>
          <a:ln w="25400">
            <a:solidFill>
              <a:schemeClr val="lt1"/>
            </a:solidFill>
          </a:ln>
          <a:effectLst/>
          <a:sp3d contourW="25400">
            <a:contourClr>
              <a:schemeClr val="lt1"/>
            </a:contourClr>
          </a:sp3d>
        </c:spPr>
        <c:dLbl>
          <c:idx val="0"/>
          <c:layout>
            <c:manualLayout>
              <c:x val="0.124463392352199"/>
              <c:y val="-0.2163095892083258"/>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6"/>
        <c:spPr>
          <a:solidFill>
            <a:schemeClr val="accent1"/>
          </a:solidFill>
          <a:ln w="25400">
            <a:solidFill>
              <a:schemeClr val="lt1"/>
            </a:solidFill>
          </a:ln>
          <a:effectLst/>
          <a:sp3d contourW="25400">
            <a:contourClr>
              <a:schemeClr val="lt1"/>
            </a:contourClr>
          </a:sp3d>
        </c:spPr>
        <c:dLbl>
          <c:idx val="0"/>
          <c:layout>
            <c:manualLayout>
              <c:x val="-3.1192827415910014E-2"/>
              <c:y val="-4.37723046247126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7.2741487424569151E-2"/>
                  <c:h val="0.12676229424810267"/>
                </c:manualLayout>
              </c15:layout>
            </c:ext>
          </c:extLst>
        </c:dLbl>
      </c:pivotFmt>
      <c:pivotFmt>
        <c:idx val="17"/>
        <c:spPr>
          <a:solidFill>
            <a:schemeClr val="accent1"/>
          </a:solidFill>
          <a:ln w="25400">
            <a:solidFill>
              <a:schemeClr val="lt1"/>
            </a:solidFill>
          </a:ln>
          <a:effectLst/>
          <a:sp3d contourW="25400">
            <a:contourClr>
              <a:schemeClr val="lt1"/>
            </a:contourClr>
          </a:sp3d>
        </c:spPr>
        <c:dLbl>
          <c:idx val="0"/>
          <c:layout>
            <c:manualLayout>
              <c:x val="-2.6411408518686584E-2"/>
              <c:y val="3.5185863394982558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8908182057353315E-2"/>
                  <c:h val="0.14462532299741601"/>
                </c:manualLayout>
              </c15:layout>
            </c:ext>
          </c:extLst>
        </c:dLbl>
      </c:pivotFmt>
      <c:pivotFmt>
        <c:idx val="18"/>
        <c:spPr>
          <a:solidFill>
            <a:schemeClr val="accent1"/>
          </a:solidFill>
          <a:ln w="25400">
            <a:solidFill>
              <a:schemeClr val="lt1"/>
            </a:solidFill>
          </a:ln>
          <a:effectLst/>
          <a:sp3d contourW="25400">
            <a:contourClr>
              <a:schemeClr val="lt1"/>
            </a:contourClr>
          </a:sp3d>
        </c:spPr>
        <c:dLbl>
          <c:idx val="0"/>
          <c:layout>
            <c:manualLayout>
              <c:x val="-3.1501573353054667E-2"/>
              <c:y val="-7.441748560499703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8525439844881256E-2"/>
                  <c:h val="0.17856497588964168"/>
                </c:manualLayout>
              </c15:layout>
            </c:ext>
          </c:extLst>
        </c:dLbl>
      </c:pivotFmt>
      <c:pivotFmt>
        <c:idx val="19"/>
        <c:spPr>
          <a:solidFill>
            <a:schemeClr val="accent1"/>
          </a:solidFill>
          <a:ln w="25400">
            <a:solidFill>
              <a:schemeClr val="lt1"/>
            </a:solidFill>
          </a:ln>
          <a:effectLst/>
          <a:sp3d contourW="25400">
            <a:contourClr>
              <a:schemeClr val="lt1"/>
            </a:contourClr>
          </a:sp3d>
        </c:spPr>
        <c:dLbl>
          <c:idx val="0"/>
          <c:layout>
            <c:manualLayout>
              <c:x val="-4.2094185740594644E-3"/>
              <c:y val="-8.70498891126981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5933084331309399E-2"/>
                  <c:h val="0.18373293454597242"/>
                </c:manualLayout>
              </c15:layout>
            </c:ext>
          </c:extLst>
        </c:dLbl>
      </c:pivotFmt>
      <c:pivotFmt>
        <c:idx val="20"/>
        <c:spPr>
          <a:solidFill>
            <a:schemeClr val="accent1"/>
          </a:solidFill>
          <a:ln w="25400">
            <a:solidFill>
              <a:schemeClr val="lt1"/>
            </a:solidFill>
          </a:ln>
          <a:effectLst/>
          <a:sp3d contourW="25400">
            <a:contourClr>
              <a:schemeClr val="lt1"/>
            </a:contourClr>
          </a:sp3d>
        </c:spPr>
        <c:dLbl>
          <c:idx val="0"/>
          <c:layout>
            <c:manualLayout>
              <c:x val="1.6552917073211153E-2"/>
              <c:y val="-5.15046084355734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5.7790013817333598E-2"/>
                  <c:h val="9.5529715762273898E-2"/>
                </c:manualLayout>
              </c15:layout>
            </c:ext>
          </c:extLst>
        </c:dLbl>
      </c:pivotFmt>
      <c:pivotFmt>
        <c:idx val="21"/>
        <c:spPr>
          <a:solidFill>
            <a:schemeClr val="accent1"/>
          </a:solidFill>
          <a:ln w="25400">
            <a:solidFill>
              <a:schemeClr val="lt1"/>
            </a:solidFill>
          </a:ln>
          <a:effectLst/>
          <a:sp3d contourW="25400">
            <a:contourClr>
              <a:schemeClr val="lt1"/>
            </a:contourClr>
          </a:sp3d>
        </c:spPr>
        <c:dLbl>
          <c:idx val="0"/>
          <c:layout>
            <c:manualLayout>
              <c:x val="4.7550227956746911E-2"/>
              <c:y val="-0.12581197935925478"/>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2"/>
        <c:spPr>
          <a:solidFill>
            <a:schemeClr val="accent1"/>
          </a:solidFill>
          <a:ln w="25400">
            <a:solidFill>
              <a:schemeClr val="lt1"/>
            </a:solidFill>
          </a:ln>
          <a:effectLst/>
          <a:sp3d contourW="25400">
            <a:contourClr>
              <a:schemeClr val="lt1"/>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3"/>
        <c:spPr>
          <a:solidFill>
            <a:schemeClr val="accent1"/>
          </a:solidFill>
          <a:ln w="25400">
            <a:solidFill>
              <a:schemeClr val="lt1"/>
            </a:solidFill>
          </a:ln>
          <a:effectLst/>
          <a:sp3d contourW="25400">
            <a:contourClr>
              <a:schemeClr val="lt1"/>
            </a:contourClr>
          </a:sp3d>
        </c:spPr>
        <c:dLbl>
          <c:idx val="0"/>
          <c:layout>
            <c:manualLayout>
              <c:x val="-0.12420398255227041"/>
              <c:y val="7.6150489389648227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4"/>
        <c:spPr>
          <a:solidFill>
            <a:schemeClr val="accent1"/>
          </a:solidFill>
          <a:ln w="25400">
            <a:solidFill>
              <a:schemeClr val="lt1"/>
            </a:solidFill>
          </a:ln>
          <a:effectLst/>
          <a:sp3d contourW="25400">
            <a:contourClr>
              <a:schemeClr val="lt1"/>
            </a:contourClr>
          </a:sp3d>
        </c:spPr>
        <c:dLbl>
          <c:idx val="0"/>
          <c:layout>
            <c:manualLayout>
              <c:x val="0.124463392352199"/>
              <c:y val="-0.2163095892083258"/>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5"/>
        <c:spPr>
          <a:solidFill>
            <a:schemeClr val="accent1"/>
          </a:solidFill>
          <a:ln w="25400">
            <a:solidFill>
              <a:schemeClr val="lt1"/>
            </a:solidFill>
          </a:ln>
          <a:effectLst/>
          <a:sp3d contourW="25400">
            <a:contourClr>
              <a:schemeClr val="lt1"/>
            </a:contourClr>
          </a:sp3d>
        </c:spPr>
        <c:dLbl>
          <c:idx val="0"/>
          <c:layout>
            <c:manualLayout>
              <c:x val="-3.1192827415910014E-2"/>
              <c:y val="-4.37723046247126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7.2741487424569151E-2"/>
                  <c:h val="0.12676229424810267"/>
                </c:manualLayout>
              </c15:layout>
            </c:ext>
          </c:extLst>
        </c:dLbl>
      </c:pivotFmt>
      <c:pivotFmt>
        <c:idx val="26"/>
        <c:spPr>
          <a:solidFill>
            <a:schemeClr val="accent1"/>
          </a:solidFill>
          <a:ln w="25400">
            <a:solidFill>
              <a:schemeClr val="lt1"/>
            </a:solidFill>
          </a:ln>
          <a:effectLst/>
          <a:sp3d contourW="25400">
            <a:contourClr>
              <a:schemeClr val="lt1"/>
            </a:contourClr>
          </a:sp3d>
        </c:spPr>
        <c:dLbl>
          <c:idx val="0"/>
          <c:layout>
            <c:manualLayout>
              <c:x val="-2.6411408518686584E-2"/>
              <c:y val="3.5185863394982558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8908182057353315E-2"/>
                  <c:h val="0.14462532299741601"/>
                </c:manualLayout>
              </c15:layout>
            </c:ext>
          </c:extLst>
        </c:dLbl>
      </c:pivotFmt>
      <c:pivotFmt>
        <c:idx val="27"/>
        <c:spPr>
          <a:solidFill>
            <a:schemeClr val="accent1"/>
          </a:solidFill>
          <a:ln w="25400">
            <a:solidFill>
              <a:schemeClr val="lt1"/>
            </a:solidFill>
          </a:ln>
          <a:effectLst/>
          <a:sp3d contourW="25400">
            <a:contourClr>
              <a:schemeClr val="lt1"/>
            </a:contourClr>
          </a:sp3d>
        </c:spPr>
        <c:dLbl>
          <c:idx val="0"/>
          <c:layout>
            <c:manualLayout>
              <c:x val="-3.1501573353054667E-2"/>
              <c:y val="-7.441748560499703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8525439844881256E-2"/>
                  <c:h val="0.17856497588964168"/>
                </c:manualLayout>
              </c15:layout>
            </c:ext>
          </c:extLst>
        </c:dLbl>
      </c:pivotFmt>
      <c:pivotFmt>
        <c:idx val="28"/>
        <c:spPr>
          <a:solidFill>
            <a:schemeClr val="accent1"/>
          </a:solidFill>
          <a:ln w="25400">
            <a:solidFill>
              <a:schemeClr val="lt1"/>
            </a:solidFill>
          </a:ln>
          <a:effectLst/>
          <a:sp3d contourW="25400">
            <a:contourClr>
              <a:schemeClr val="lt1"/>
            </a:contourClr>
          </a:sp3d>
        </c:spPr>
        <c:dLbl>
          <c:idx val="0"/>
          <c:layout>
            <c:manualLayout>
              <c:x val="-4.2094185740594644E-3"/>
              <c:y val="-8.70498891126981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6.5933084331309399E-2"/>
                  <c:h val="0.18373293454597242"/>
                </c:manualLayout>
              </c15:layout>
            </c:ext>
          </c:extLst>
        </c:dLbl>
      </c:pivotFmt>
      <c:pivotFmt>
        <c:idx val="29"/>
        <c:spPr>
          <a:solidFill>
            <a:schemeClr val="accent1"/>
          </a:solidFill>
          <a:ln w="25400">
            <a:solidFill>
              <a:schemeClr val="lt1"/>
            </a:solidFill>
          </a:ln>
          <a:effectLst/>
          <a:sp3d contourW="25400">
            <a:contourClr>
              <a:schemeClr val="lt1"/>
            </a:contourClr>
          </a:sp3d>
        </c:spPr>
        <c:dLbl>
          <c:idx val="0"/>
          <c:layout>
            <c:manualLayout>
              <c:x val="1.6552917073211153E-2"/>
              <c:y val="-5.15046084355734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5.7790013817333598E-2"/>
                  <c:h val="9.5529715762273898E-2"/>
                </c:manualLayout>
              </c15:layout>
            </c:ext>
          </c:extLst>
        </c:dLbl>
      </c:pivotFmt>
      <c:pivotFmt>
        <c:idx val="30"/>
        <c:spPr>
          <a:solidFill>
            <a:schemeClr val="accent1"/>
          </a:solidFill>
          <a:ln w="25400">
            <a:solidFill>
              <a:schemeClr val="lt1"/>
            </a:solidFill>
          </a:ln>
          <a:effectLst/>
          <a:sp3d contourW="25400">
            <a:contourClr>
              <a:schemeClr val="lt1"/>
            </a:contourClr>
          </a:sp3d>
        </c:spPr>
        <c:dLbl>
          <c:idx val="0"/>
          <c:layout>
            <c:manualLayout>
              <c:x val="4.7550227956746911E-2"/>
              <c:y val="-0.12581197935925478"/>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s>
    <c:plotArea>
      <c:layout>
        <c:manualLayout>
          <c:layoutTarget val="inner"/>
          <c:xMode val="edge"/>
          <c:yMode val="edge"/>
          <c:x val="0.23135320792083311"/>
          <c:y val="0.31264949439459605"/>
          <c:w val="0.65555555555555556"/>
          <c:h val="0.64547015497356808"/>
        </c:manualLayout>
      </c:layout>
      <c:pieChart>
        <c:varyColors val="1"/>
        <c:ser>
          <c:idx val="0"/>
          <c:order val="0"/>
          <c:tx>
            <c:strRef>
              <c:f>'Summary of who handles award'!$B$3:$B$4</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B0C-43A3-891B-7A394F8B9EF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B0C-43A3-891B-7A394F8B9EF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B0C-43A3-891B-7A394F8B9EF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B0C-43A3-891B-7A394F8B9EF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B0C-43A3-891B-7A394F8B9EF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B0C-43A3-891B-7A394F8B9EF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6B0C-43A3-891B-7A394F8B9EFD}"/>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6B0C-43A3-891B-7A394F8B9EFD}"/>
              </c:ext>
            </c:extLst>
          </c:dPt>
          <c:dLbls>
            <c:dLbl>
              <c:idx val="0"/>
              <c:layout>
                <c:manualLayout>
                  <c:x val="-0.12420398255227041"/>
                  <c:y val="7.6150489389648227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B0C-43A3-891B-7A394F8B9EFD}"/>
                </c:ext>
              </c:extLst>
            </c:dLbl>
            <c:dLbl>
              <c:idx val="1"/>
              <c:layout>
                <c:manualLayout>
                  <c:x val="0.14232895421174604"/>
                  <c:y val="-0.1652066159538647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B0C-43A3-891B-7A394F8B9EFD}"/>
                </c:ext>
              </c:extLst>
            </c:dLbl>
            <c:dLbl>
              <c:idx val="2"/>
              <c:layout>
                <c:manualLayout>
                  <c:x val="-4.3954063033306026E-2"/>
                  <c:y val="2.475221266454369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2378608193349083"/>
                      <c:h val="0.1476680829426838"/>
                    </c:manualLayout>
                  </c15:layout>
                </c:ext>
                <c:ext xmlns:c16="http://schemas.microsoft.com/office/drawing/2014/chart" uri="{C3380CC4-5D6E-409C-BE32-E72D297353CC}">
                  <c16:uniqueId val="{00000005-6B0C-43A3-891B-7A394F8B9EFD}"/>
                </c:ext>
              </c:extLst>
            </c:dLbl>
            <c:dLbl>
              <c:idx val="3"/>
              <c:layout>
                <c:manualLayout>
                  <c:x val="3.3566092185494015E-2"/>
                  <c:y val="4.4477312815744338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8886318346571451"/>
                      <c:h val="0.16320822183893957"/>
                    </c:manualLayout>
                  </c15:layout>
                </c:ext>
                <c:ext xmlns:c16="http://schemas.microsoft.com/office/drawing/2014/chart" uri="{C3380CC4-5D6E-409C-BE32-E72D297353CC}">
                  <c16:uniqueId val="{00000007-6B0C-43A3-891B-7A394F8B9EFD}"/>
                </c:ext>
              </c:extLst>
            </c:dLbl>
            <c:dLbl>
              <c:idx val="4"/>
              <c:layout>
                <c:manualLayout>
                  <c:x val="5.5057881414041221E-3"/>
                  <c:y val="-5.4673162148666958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1910713668470244"/>
                      <c:h val="0.19017922628530248"/>
                    </c:manualLayout>
                  </c15:layout>
                </c:ext>
                <c:ext xmlns:c16="http://schemas.microsoft.com/office/drawing/2014/chart" uri="{C3380CC4-5D6E-409C-BE32-E72D297353CC}">
                  <c16:uniqueId val="{00000009-6B0C-43A3-891B-7A394F8B9EFD}"/>
                </c:ext>
              </c:extLst>
            </c:dLbl>
            <c:dLbl>
              <c:idx val="5"/>
              <c:layout>
                <c:manualLayout>
                  <c:x val="3.9178575074617625E-2"/>
                  <c:y val="-0.11492412284472116"/>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0375355001450954"/>
                      <c:h val="0.19302445956845954"/>
                    </c:manualLayout>
                  </c15:layout>
                </c:ext>
                <c:ext xmlns:c16="http://schemas.microsoft.com/office/drawing/2014/chart" uri="{C3380CC4-5D6E-409C-BE32-E72D297353CC}">
                  <c16:uniqueId val="{0000000B-6B0C-43A3-891B-7A394F8B9EFD}"/>
                </c:ext>
              </c:extLst>
            </c:dLbl>
            <c:dLbl>
              <c:idx val="6"/>
              <c:layout>
                <c:manualLayout>
                  <c:x val="0.16075406206868273"/>
                  <c:y val="-9.5639052637547364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2878954251938691"/>
                      <c:h val="0.11875831063816555"/>
                    </c:manualLayout>
                  </c15:layout>
                </c:ext>
                <c:ext xmlns:c16="http://schemas.microsoft.com/office/drawing/2014/chart" uri="{C3380CC4-5D6E-409C-BE32-E72D297353CC}">
                  <c16:uniqueId val="{0000000D-6B0C-43A3-891B-7A394F8B9EFD}"/>
                </c:ext>
              </c:extLst>
            </c:dLbl>
            <c:dLbl>
              <c:idx val="7"/>
              <c:layout>
                <c:manualLayout>
                  <c:x val="0.24407218918834178"/>
                  <c:y val="-8.4000501153201068E-2"/>
                </c:manualLayout>
              </c:layout>
              <c:showLegendKey val="0"/>
              <c:showVal val="0"/>
              <c:showCatName val="1"/>
              <c:showSerName val="0"/>
              <c:showPercent val="1"/>
              <c:showBubbleSize val="0"/>
              <c:extLst>
                <c:ext xmlns:c15="http://schemas.microsoft.com/office/drawing/2012/chart" uri="{CE6537A1-D6FC-4f65-9D91-7224C49458BB}">
                  <c15:layout>
                    <c:manualLayout>
                      <c:w val="0.23474146891220241"/>
                      <c:h val="0.10905843556066055"/>
                    </c:manualLayout>
                  </c15:layout>
                </c:ext>
                <c:ext xmlns:c16="http://schemas.microsoft.com/office/drawing/2014/chart" uri="{C3380CC4-5D6E-409C-BE32-E72D297353CC}">
                  <c16:uniqueId val="{0000000F-6B0C-43A3-891B-7A394F8B9EF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'Summary of who handles award'!$A$5:$A$13</c:f>
              <c:strCache>
                <c:ptCount val="8"/>
                <c:pt idx="0">
                  <c:v>Food Service Dept</c:v>
                </c:pt>
                <c:pt idx="1">
                  <c:v>Cooperative Group</c:v>
                </c:pt>
                <c:pt idx="2">
                  <c:v>Food Service Director</c:v>
                </c:pt>
                <c:pt idx="3">
                  <c:v>Food Service &amp; Purchasing Dept</c:v>
                </c:pt>
                <c:pt idx="4">
                  <c:v>Food Service Dept &amp; Superintendent</c:v>
                </c:pt>
                <c:pt idx="5">
                  <c:v>Food Service Dept &amp; Business Manager</c:v>
                </c:pt>
                <c:pt idx="6">
                  <c:v>Business Managers </c:v>
                </c:pt>
                <c:pt idx="7">
                  <c:v>Superintendent</c:v>
                </c:pt>
              </c:strCache>
            </c:strRef>
          </c:cat>
          <c:val>
            <c:numRef>
              <c:f>'Summary of who handles award'!$B$5:$B$13</c:f>
              <c:numCache>
                <c:formatCode>0.00%</c:formatCode>
                <c:ptCount val="8"/>
                <c:pt idx="0">
                  <c:v>0.47826086956521741</c:v>
                </c:pt>
                <c:pt idx="1">
                  <c:v>0.21739130434782608</c:v>
                </c:pt>
                <c:pt idx="2">
                  <c:v>8.6956521739130432E-2</c:v>
                </c:pt>
                <c:pt idx="3">
                  <c:v>4.3478260869565216E-2</c:v>
                </c:pt>
                <c:pt idx="4">
                  <c:v>4.3478260869565216E-2</c:v>
                </c:pt>
                <c:pt idx="5">
                  <c:v>4.3478260869565216E-2</c:v>
                </c:pt>
                <c:pt idx="6">
                  <c:v>4.3478260869565216E-2</c:v>
                </c:pt>
                <c:pt idx="7">
                  <c:v>4.3478260869565216E-2</c:v>
                </c:pt>
              </c:numCache>
            </c:numRef>
          </c:val>
          <c:extLst>
            <c:ext xmlns:c16="http://schemas.microsoft.com/office/drawing/2014/chart" uri="{C3380CC4-5D6E-409C-BE32-E72D297353CC}">
              <c16:uniqueId val="{00000010-6B0C-43A3-891B-7A394F8B9EFD}"/>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r>
              <a:rPr lang="en-US" b="1" u="none" baseline="0">
                <a:solidFill>
                  <a:sysClr val="windowText" lastClr="000000"/>
                </a:solidFill>
                <a:latin typeface="+mj-lt"/>
              </a:rPr>
              <a:t>Award Decision Made By for Bid</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manualLayout>
          <c:layoutTarget val="inner"/>
          <c:xMode val="edge"/>
          <c:yMode val="edge"/>
          <c:x val="0.20007358509255205"/>
          <c:y val="0.11166979218847896"/>
          <c:w val="0.7654520097969999"/>
          <c:h val="0.88833020781152106"/>
        </c:manualLayout>
      </c:layout>
      <c:barChart>
        <c:barDir val="bar"/>
        <c:grouping val="clustered"/>
        <c:varyColors val="0"/>
        <c:ser>
          <c:idx val="0"/>
          <c:order val="0"/>
          <c:tx>
            <c:strRef>
              <c:f>'[4 Evaluating and Awarding the Bid (Responses)_KS_Edited.xlsx]Summary of who handles award'!$E$33:$E$34</c:f>
              <c:strCache>
                <c:ptCount val="2"/>
                <c:pt idx="0">
                  <c:v>Count of Award Decision made by </c:v>
                </c:pt>
                <c:pt idx="1">
                  <c:v>Total</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 Evaluating and Awarding the Bid (Responses)_KS_Edited.xlsx]Summary of who handles award'!$D$35:$D$41</c:f>
              <c:strCache>
                <c:ptCount val="7"/>
                <c:pt idx="0">
                  <c:v>School Board</c:v>
                </c:pt>
                <c:pt idx="1">
                  <c:v>Food Service Director</c:v>
                </c:pt>
                <c:pt idx="2">
                  <c:v>Co-op Group</c:v>
                </c:pt>
                <c:pt idx="3">
                  <c:v>Purchasing Dept</c:v>
                </c:pt>
                <c:pt idx="4">
                  <c:v>Co-op Group &amp; Lead District</c:v>
                </c:pt>
                <c:pt idx="5">
                  <c:v>Procurement Dept</c:v>
                </c:pt>
                <c:pt idx="6">
                  <c:v>All other Responses</c:v>
                </c:pt>
              </c:strCache>
            </c:strRef>
          </c:cat>
          <c:val>
            <c:numRef>
              <c:f>'[4 Evaluating and Awarding the Bid (Responses)_KS_Edited.xlsx]Summary of who handles award'!$E$35:$E$41</c:f>
              <c:numCache>
                <c:formatCode>0.00%</c:formatCode>
                <c:ptCount val="7"/>
                <c:pt idx="0">
                  <c:v>0.28301886792452829</c:v>
                </c:pt>
                <c:pt idx="1">
                  <c:v>0.26415094339622641</c:v>
                </c:pt>
                <c:pt idx="2">
                  <c:v>0.1321</c:v>
                </c:pt>
                <c:pt idx="3">
                  <c:v>7.5471698113207544E-2</c:v>
                </c:pt>
                <c:pt idx="4">
                  <c:v>3.7735849056603772E-2</c:v>
                </c:pt>
                <c:pt idx="5">
                  <c:v>3.7735849056603772E-2</c:v>
                </c:pt>
                <c:pt idx="6">
                  <c:v>0.16980000000000001</c:v>
                </c:pt>
              </c:numCache>
            </c:numRef>
          </c:val>
          <c:extLst>
            <c:ext xmlns:c16="http://schemas.microsoft.com/office/drawing/2014/chart" uri="{C3380CC4-5D6E-409C-BE32-E72D297353CC}">
              <c16:uniqueId val="{00000000-9D86-4414-A250-8D88B0218539}"/>
            </c:ext>
          </c:extLst>
        </c:ser>
        <c:dLbls>
          <c:dLblPos val="outEnd"/>
          <c:showLegendKey val="0"/>
          <c:showVal val="1"/>
          <c:showCatName val="0"/>
          <c:showSerName val="0"/>
          <c:showPercent val="0"/>
          <c:showBubbleSize val="0"/>
        </c:dLbls>
        <c:gapWidth val="142"/>
        <c:axId val="337690840"/>
        <c:axId val="337690448"/>
      </c:barChart>
      <c:catAx>
        <c:axId val="3376908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37690448"/>
        <c:crosses val="autoZero"/>
        <c:auto val="1"/>
        <c:lblAlgn val="ctr"/>
        <c:lblOffset val="100"/>
        <c:noMultiLvlLbl val="0"/>
      </c:catAx>
      <c:valAx>
        <c:axId val="337690448"/>
        <c:scaling>
          <c:orientation val="minMax"/>
        </c:scaling>
        <c:delete val="1"/>
        <c:axPos val="t"/>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337690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[4 Evaluating and Awarding the Bid (Responses) EL.xlsx]Q4B Pivot!PivotTable4</c:name>
    <c:fmtId val="-1"/>
  </c:pivotSource>
  <c:chart>
    <c:autoTitleDeleted val="1"/>
    <c:pivotFmts>
      <c:pivotFmt>
        <c:idx val="0"/>
        <c:spPr>
          <a:solidFill>
            <a:schemeClr val="accent1"/>
          </a:solidFill>
          <a:ln w="28575" cap="rnd">
            <a:solidFill>
              <a:schemeClr val="accent1"/>
            </a:solidFill>
            <a:round/>
          </a:ln>
          <a:effectLst/>
        </c:spPr>
        <c:marker>
          <c:symbol val="none"/>
        </c:marker>
      </c:pivotFmt>
      <c:pivotFmt>
        <c:idx val="1"/>
        <c:spPr>
          <a:solidFill>
            <a:schemeClr val="accent1"/>
          </a:solidFill>
          <a:ln w="28575" cap="rnd">
            <a:solidFill>
              <a:schemeClr val="accent1"/>
            </a:solidFill>
            <a:round/>
          </a:ln>
          <a:effectLst/>
        </c:spPr>
        <c:marker>
          <c:symbol val="none"/>
        </c:marker>
      </c:pivotFmt>
      <c:pivotFmt>
        <c:idx val="2"/>
        <c:spPr>
          <a:solidFill>
            <a:schemeClr val="accent1"/>
          </a:solidFill>
          <a:ln w="28575" cap="rnd">
            <a:solidFill>
              <a:schemeClr val="accent1"/>
            </a:solidFill>
            <a:round/>
          </a:ln>
          <a:effectLst/>
        </c:spPr>
        <c:marker>
          <c:symbol val="none"/>
        </c:marker>
      </c:pivotFmt>
    </c:pivotFmts>
    <c:plotArea>
      <c:layout/>
      <c:lineChart>
        <c:grouping val="standard"/>
        <c:varyColors val="0"/>
        <c:ser>
          <c:idx val="0"/>
          <c:order val="0"/>
          <c:tx>
            <c:strRef>
              <c:f>'Q4B Pivot'!$B$3</c:f>
              <c:strCache>
                <c:ptCount val="1"/>
                <c:pt idx="0">
                  <c:v>Total</c:v>
                </c:pt>
              </c:strCache>
            </c:strRef>
          </c:tx>
          <c:spPr>
            <a:ln w="44450" cap="rnd">
              <a:solidFill>
                <a:schemeClr val="accent5">
                  <a:lumMod val="75000"/>
                </a:schemeClr>
              </a:solidFill>
              <a:round/>
            </a:ln>
            <a:effectLst/>
          </c:spPr>
          <c:marker>
            <c:symbol val="none"/>
          </c:marker>
          <c:cat>
            <c:strRef>
              <c:f>'Q4B Pivot'!$A$4:$A$12</c:f>
              <c:strCache>
                <c:ptCount val="8"/>
                <c:pt idx="0">
                  <c:v>Right away</c:v>
                </c:pt>
                <c:pt idx="1">
                  <c:v>1 week</c:v>
                </c:pt>
                <c:pt idx="2">
                  <c:v>2-3 weeks</c:v>
                </c:pt>
                <c:pt idx="3">
                  <c:v>4-6 weeks</c:v>
                </c:pt>
                <c:pt idx="4">
                  <c:v>A month</c:v>
                </c:pt>
                <c:pt idx="5">
                  <c:v>2 months</c:v>
                </c:pt>
                <c:pt idx="6">
                  <c:v>3 months</c:v>
                </c:pt>
                <c:pt idx="7">
                  <c:v>Several Months</c:v>
                </c:pt>
              </c:strCache>
            </c:strRef>
          </c:cat>
          <c:val>
            <c:numRef>
              <c:f>'Q4B Pivot'!$B$4:$B$12</c:f>
              <c:numCache>
                <c:formatCode>General</c:formatCode>
                <c:ptCount val="8"/>
                <c:pt idx="0">
                  <c:v>2</c:v>
                </c:pt>
                <c:pt idx="1">
                  <c:v>1</c:v>
                </c:pt>
                <c:pt idx="2">
                  <c:v>2</c:v>
                </c:pt>
                <c:pt idx="3">
                  <c:v>3</c:v>
                </c:pt>
                <c:pt idx="4">
                  <c:v>10</c:v>
                </c:pt>
                <c:pt idx="5">
                  <c:v>4</c:v>
                </c:pt>
                <c:pt idx="6">
                  <c:v>4</c:v>
                </c:pt>
                <c:pt idx="7">
                  <c:v>4</c:v>
                </c:pt>
              </c:numCache>
            </c:numRef>
          </c:val>
          <c:smooth val="0"/>
          <c:extLst>
            <c:ext xmlns:c16="http://schemas.microsoft.com/office/drawing/2014/chart" uri="{C3380CC4-5D6E-409C-BE32-E72D297353CC}">
              <c16:uniqueId val="{00000000-C7EB-4DAB-A5DE-95D0CE1B4035}"/>
            </c:ext>
          </c:extLst>
        </c:ser>
        <c:dLbls>
          <c:showLegendKey val="0"/>
          <c:showVal val="0"/>
          <c:showCatName val="0"/>
          <c:showSerName val="0"/>
          <c:showPercent val="0"/>
          <c:showBubbleSize val="0"/>
        </c:dLbls>
        <c:smooth val="0"/>
        <c:axId val="389680736"/>
        <c:axId val="389682304"/>
      </c:lineChart>
      <c:catAx>
        <c:axId val="389680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89682304"/>
        <c:crosses val="autoZero"/>
        <c:auto val="1"/>
        <c:lblAlgn val="ctr"/>
        <c:lblOffset val="100"/>
        <c:noMultiLvlLbl val="0"/>
      </c:catAx>
      <c:valAx>
        <c:axId val="389682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680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[4 Evaluating and Awarding the Bid (Responses) EL.xlsx]Q5A and C Pivots!PivotTable5</c:name>
    <c:fmtId val="-1"/>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s>
    <c:plotArea>
      <c:layout/>
      <c:pieChart>
        <c:varyColors val="1"/>
        <c:ser>
          <c:idx val="0"/>
          <c:order val="0"/>
          <c:tx>
            <c:strRef>
              <c:f>'Q5A and C Pivots'!$B$3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B19-492B-8022-F065765922D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B19-492B-8022-F065765922D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B19-492B-8022-F065765922D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B19-492B-8022-F065765922D8}"/>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j-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'Q5A and C Pivots'!$A$4:$A$8</c:f>
              <c:strCache>
                <c:ptCount val="4"/>
                <c:pt idx="0">
                  <c:v>All bidders</c:v>
                </c:pt>
                <c:pt idx="1">
                  <c:v>The winning vendor</c:v>
                </c:pt>
                <c:pt idx="2">
                  <c:v>The Distributor</c:v>
                </c:pt>
                <c:pt idx="3">
                  <c:v>Sales Rep</c:v>
                </c:pt>
              </c:strCache>
            </c:strRef>
          </c:cat>
          <c:val>
            <c:numRef>
              <c:f>'Q5A and C Pivots'!$B$4:$B$8</c:f>
              <c:numCache>
                <c:formatCode>General</c:formatCode>
                <c:ptCount val="4"/>
                <c:pt idx="0">
                  <c:v>30</c:v>
                </c:pt>
                <c:pt idx="1">
                  <c:v>7</c:v>
                </c:pt>
                <c:pt idx="2">
                  <c:v>1</c:v>
                </c:pt>
                <c:pt idx="3">
                  <c:v>1</c:v>
                </c:pt>
              </c:numCache>
            </c:numRef>
          </c:val>
          <c:extLst>
            <c:ext xmlns:c16="http://schemas.microsoft.com/office/drawing/2014/chart" uri="{C3380CC4-5D6E-409C-BE32-E72D297353CC}">
              <c16:uniqueId val="{00000008-5B19-492B-8022-F065765922D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[4 Evaluating and Awarding the Bid (Responses) EL.xlsx]Q5A and C Pivots!PivotTable6</c:name>
    <c:fmtId val="-1"/>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s>
    <c:plotArea>
      <c:layout/>
      <c:pieChart>
        <c:varyColors val="1"/>
        <c:ser>
          <c:idx val="0"/>
          <c:order val="0"/>
          <c:tx>
            <c:strRef>
              <c:f>'Q5A and C Pivots'!$B$11</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854-43E0-AB35-AF121CF08D0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854-43E0-AB35-AF121CF08D0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854-43E0-AB35-AF121CF08D0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854-43E0-AB35-AF121CF08D0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854-43E0-AB35-AF121CF08D0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j-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'Q5A and C Pivots'!$A$12:$A$17</c:f>
              <c:strCache>
                <c:ptCount val="5"/>
                <c:pt idx="0">
                  <c:v>Only winning items</c:v>
                </c:pt>
                <c:pt idx="1">
                  <c:v>Bidders are only notified of whether they won or lost.</c:v>
                </c:pt>
                <c:pt idx="2">
                  <c:v>Complete bid tabulation</c:v>
                </c:pt>
                <c:pt idx="3">
                  <c:v>Bidders are notified of the items that they were awarded.</c:v>
                </c:pt>
                <c:pt idx="4">
                  <c:v>All quotes are sent</c:v>
                </c:pt>
              </c:strCache>
            </c:strRef>
          </c:cat>
          <c:val>
            <c:numRef>
              <c:f>'Q5A and C Pivots'!$B$12:$B$17</c:f>
              <c:numCache>
                <c:formatCode>General</c:formatCode>
                <c:ptCount val="5"/>
                <c:pt idx="0">
                  <c:v>9</c:v>
                </c:pt>
                <c:pt idx="1">
                  <c:v>8</c:v>
                </c:pt>
                <c:pt idx="2">
                  <c:v>4</c:v>
                </c:pt>
                <c:pt idx="3">
                  <c:v>1</c:v>
                </c:pt>
                <c:pt idx="4">
                  <c:v>1</c:v>
                </c:pt>
              </c:numCache>
            </c:numRef>
          </c:val>
          <c:extLst>
            <c:ext xmlns:c16="http://schemas.microsoft.com/office/drawing/2014/chart" uri="{C3380CC4-5D6E-409C-BE32-E72D297353CC}">
              <c16:uniqueId val="{0000000A-1854-43E0-AB35-AF121CF08D0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[4 Evaluating and Awarding the Bid (Responses) EL.xlsx]Q5B Pivot!PivotTable7</c:name>
    <c:fmtId val="-1"/>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
        <c:idx val="21"/>
        <c:spPr>
          <a:solidFill>
            <a:schemeClr val="accent1"/>
          </a:solidFill>
          <a:ln w="19050">
            <a:solidFill>
              <a:schemeClr val="lt1"/>
            </a:solidFill>
          </a:ln>
          <a:effectLst/>
        </c:spPr>
      </c:pivotFmt>
      <c:pivotFmt>
        <c:idx val="22"/>
        <c:spPr>
          <a:solidFill>
            <a:schemeClr val="accent1"/>
          </a:solidFill>
          <a:ln w="19050">
            <a:solidFill>
              <a:schemeClr val="lt1"/>
            </a:solidFill>
          </a:ln>
          <a:effectLst/>
        </c:spPr>
      </c:pivotFmt>
      <c:pivotFmt>
        <c:idx val="23"/>
        <c:spPr>
          <a:solidFill>
            <a:schemeClr val="accent1"/>
          </a:solidFill>
          <a:ln w="19050">
            <a:solidFill>
              <a:schemeClr val="lt1"/>
            </a:solidFill>
          </a:ln>
          <a:effectLst/>
        </c:spPr>
      </c:pivotFmt>
      <c:pivotFmt>
        <c:idx val="24"/>
        <c:spPr>
          <a:solidFill>
            <a:schemeClr val="accent1"/>
          </a:solidFill>
          <a:ln w="19050">
            <a:solidFill>
              <a:schemeClr val="lt1"/>
            </a:solidFill>
          </a:ln>
          <a:effectLst/>
        </c:spPr>
      </c:pivotFmt>
    </c:pivotFmts>
    <c:plotArea>
      <c:layout/>
      <c:pieChart>
        <c:varyColors val="1"/>
        <c:ser>
          <c:idx val="0"/>
          <c:order val="0"/>
          <c:tx>
            <c:strRef>
              <c:f>'Q5B Pivot'!$B$3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154-4B93-BAEA-FA51D573C7D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154-4B93-BAEA-FA51D573C7D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154-4B93-BAEA-FA51D573C7D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154-4B93-BAEA-FA51D573C7D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154-4B93-BAEA-FA51D573C7D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154-4B93-BAEA-FA51D573C7D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9154-4B93-BAEA-FA51D573C7DD}"/>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9154-4B93-BAEA-FA51D573C7DD}"/>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9154-4B93-BAEA-FA51D573C7DD}"/>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9154-4B93-BAEA-FA51D573C7DD}"/>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9154-4B93-BAEA-FA51D573C7DD}"/>
              </c:ext>
            </c:extLst>
          </c:dPt>
          <c:dLbls>
            <c:dLbl>
              <c:idx val="2"/>
              <c:layout>
                <c:manualLayout>
                  <c:x val="-3.9909836989191122E-2"/>
                  <c:y val="-1.7423862597800541E-3"/>
                </c:manualLayout>
              </c:layout>
              <c:showLegendKey val="0"/>
              <c:showVal val="0"/>
              <c:showCatName val="1"/>
              <c:showSerName val="0"/>
              <c:showPercent val="1"/>
              <c:showBubbleSize val="0"/>
              <c:extLst>
                <c:ext xmlns:c15="http://schemas.microsoft.com/office/drawing/2012/chart" uri="{CE6537A1-D6FC-4f65-9D91-7224C49458BB}">
                  <c15:layout>
                    <c:manualLayout>
                      <c:w val="0.10832670039923305"/>
                      <c:h val="0.16984201572080984"/>
                    </c:manualLayout>
                  </c15:layout>
                </c:ext>
                <c:ext xmlns:c16="http://schemas.microsoft.com/office/drawing/2014/chart" uri="{C3380CC4-5D6E-409C-BE32-E72D297353CC}">
                  <c16:uniqueId val="{00000005-9154-4B93-BAEA-FA51D573C7DD}"/>
                </c:ext>
              </c:extLst>
            </c:dLbl>
            <c:dLbl>
              <c:idx val="8"/>
              <c:layout>
                <c:manualLayout>
                  <c:x val="-0.15646777291886363"/>
                  <c:y val="-7.8553352646951666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9154-4B93-BAEA-FA51D573C7DD}"/>
                </c:ext>
              </c:extLst>
            </c:dLbl>
            <c:dLbl>
              <c:idx val="9"/>
              <c:layout>
                <c:manualLayout>
                  <c:x val="0.15118123465502681"/>
                  <c:y val="-1.9426374347151443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ysClr val="windowText" lastClr="000000"/>
                      </a:solidFill>
                      <a:latin typeface="+mj-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37305720125646402"/>
                      <c:h val="9.235853403902862E-2"/>
                    </c:manualLayout>
                  </c15:layout>
                </c:ext>
                <c:ext xmlns:c16="http://schemas.microsoft.com/office/drawing/2014/chart" uri="{C3380CC4-5D6E-409C-BE32-E72D297353CC}">
                  <c16:uniqueId val="{00000013-9154-4B93-BAEA-FA51D573C7DD}"/>
                </c:ext>
              </c:extLst>
            </c:dLbl>
            <c:dLbl>
              <c:idx val="10"/>
              <c:layout>
                <c:manualLayout>
                  <c:x val="0.26859084605711897"/>
                  <c:y val="3.797552442907000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9154-4B93-BAEA-FA51D573C7D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j-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'Q5B Pivot'!$A$4:$A$15</c:f>
              <c:strCache>
                <c:ptCount val="11"/>
                <c:pt idx="0">
                  <c:v>Letter</c:v>
                </c:pt>
                <c:pt idx="1">
                  <c:v>Email</c:v>
                </c:pt>
                <c:pt idx="2">
                  <c:v>Electronic notifications through Interflex</c:v>
                </c:pt>
                <c:pt idx="3">
                  <c:v>Phone Call and Email</c:v>
                </c:pt>
                <c:pt idx="4">
                  <c:v>Email and Letter</c:v>
                </c:pt>
                <c:pt idx="5">
                  <c:v>Phone call and Letter</c:v>
                </c:pt>
                <c:pt idx="6">
                  <c:v>The Cooperative sends the notification</c:v>
                </c:pt>
                <c:pt idx="7">
                  <c:v>Phone, Email, and Letter</c:v>
                </c:pt>
                <c:pt idx="8">
                  <c:v>Through County Website</c:v>
                </c:pt>
                <c:pt idx="9">
                  <c:v>Letter and Electronic notifications through Interflex</c:v>
                </c:pt>
                <c:pt idx="10">
                  <c:v>Letter and Electronically</c:v>
                </c:pt>
              </c:strCache>
            </c:strRef>
          </c:cat>
          <c:val>
            <c:numRef>
              <c:f>'Q5B Pivot'!$B$4:$B$15</c:f>
              <c:numCache>
                <c:formatCode>General</c:formatCode>
                <c:ptCount val="11"/>
                <c:pt idx="0">
                  <c:v>13</c:v>
                </c:pt>
                <c:pt idx="1">
                  <c:v>8</c:v>
                </c:pt>
                <c:pt idx="2">
                  <c:v>3</c:v>
                </c:pt>
                <c:pt idx="3">
                  <c:v>2</c:v>
                </c:pt>
                <c:pt idx="4">
                  <c:v>2</c:v>
                </c:pt>
                <c:pt idx="5">
                  <c:v>2</c:v>
                </c:pt>
                <c:pt idx="6">
                  <c:v>2</c:v>
                </c:pt>
                <c:pt idx="7">
                  <c:v>1</c:v>
                </c:pt>
                <c:pt idx="8">
                  <c:v>1</c:v>
                </c:pt>
                <c:pt idx="9">
                  <c:v>1</c:v>
                </c:pt>
                <c:pt idx="10">
                  <c:v>1</c:v>
                </c:pt>
              </c:numCache>
            </c:numRef>
          </c:val>
          <c:extLst>
            <c:ext xmlns:c16="http://schemas.microsoft.com/office/drawing/2014/chart" uri="{C3380CC4-5D6E-409C-BE32-E72D297353CC}">
              <c16:uniqueId val="{00000016-9154-4B93-BAEA-FA51D573C7D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1 Vendors &amp; Product Information (Responses) EL.xlsx]Q4B Pivot!PivotTable7</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solidFill>
                  <a:sysClr val="windowText" lastClr="000000"/>
                </a:solidFill>
              </a:rPr>
              <a:t>Reason given for not actively checking for product changes:</a:t>
            </a:r>
          </a:p>
        </c:rich>
      </c:tx>
      <c:layout>
        <c:manualLayout>
          <c:xMode val="edge"/>
          <c:yMode val="edge"/>
          <c:x val="0.15233660161741808"/>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s>
    <c:plotArea>
      <c:layout/>
      <c:pieChart>
        <c:varyColors val="1"/>
        <c:ser>
          <c:idx val="0"/>
          <c:order val="0"/>
          <c:tx>
            <c:strRef>
              <c:f>'Q4B Pivot'!$B$3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400-4D84-AE4B-E8977943684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400-4D84-AE4B-E8977943684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400-4D84-AE4B-E8977943684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400-4D84-AE4B-E8977943684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400-4D84-AE4B-E8977943684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400-4D84-AE4B-E89779436846}"/>
              </c:ext>
            </c:extLst>
          </c:dPt>
          <c:dLbls>
            <c:dLbl>
              <c:idx val="5"/>
              <c:layout>
                <c:manualLayout>
                  <c:x val="7.1620405085763084E-3"/>
                  <c:y val="4.5114542583380532E-2"/>
                </c:manualLayout>
              </c:layout>
              <c:showLegendKey val="0"/>
              <c:showVal val="0"/>
              <c:showCatName val="1"/>
              <c:showSerName val="0"/>
              <c:showPercent val="1"/>
              <c:showBubbleSize val="0"/>
              <c:extLst>
                <c:ext xmlns:c15="http://schemas.microsoft.com/office/drawing/2012/chart" uri="{CE6537A1-D6FC-4f65-9D91-7224C49458BB}">
                  <c15:layout>
                    <c:manualLayout>
                      <c:w val="0.18143835955059981"/>
                      <c:h val="0.16728061432817734"/>
                    </c:manualLayout>
                  </c15:layout>
                </c:ext>
                <c:ext xmlns:c16="http://schemas.microsoft.com/office/drawing/2014/chart" uri="{C3380CC4-5D6E-409C-BE32-E72D297353CC}">
                  <c16:uniqueId val="{0000000B-6400-4D84-AE4B-E89779436846}"/>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'Q4B Pivot'!$A$4:$A$10</c:f>
              <c:strCache>
                <c:ptCount val="6"/>
                <c:pt idx="0">
                  <c:v>No time</c:v>
                </c:pt>
                <c:pt idx="1">
                  <c:v>Only check for changes if they are looking to make a change</c:v>
                </c:pt>
                <c:pt idx="2">
                  <c:v>Communication with broker reps makes it unnecessary</c:v>
                </c:pt>
                <c:pt idx="3">
                  <c:v>Unsure how to</c:v>
                </c:pt>
                <c:pt idx="4">
                  <c:v>A message on the ordering site notifies them of product changes</c:v>
                </c:pt>
                <c:pt idx="5">
                  <c:v>Notification will be sent to them</c:v>
                </c:pt>
              </c:strCache>
            </c:strRef>
          </c:cat>
          <c:val>
            <c:numRef>
              <c:f>'Q4B Pivot'!$B$4:$B$10</c:f>
              <c:numCache>
                <c:formatCode>General</c:formatCode>
                <c:ptCount val="6"/>
                <c:pt idx="0">
                  <c:v>4</c:v>
                </c:pt>
                <c:pt idx="1">
                  <c:v>1</c:v>
                </c:pt>
                <c:pt idx="2">
                  <c:v>1</c:v>
                </c:pt>
                <c:pt idx="3">
                  <c:v>1</c:v>
                </c:pt>
                <c:pt idx="4">
                  <c:v>1</c:v>
                </c:pt>
                <c:pt idx="5">
                  <c:v>1</c:v>
                </c:pt>
              </c:numCache>
            </c:numRef>
          </c:val>
          <c:extLst>
            <c:ext xmlns:c16="http://schemas.microsoft.com/office/drawing/2014/chart" uri="{C3380CC4-5D6E-409C-BE32-E72D297353CC}">
              <c16:uniqueId val="{0000000C-6400-4D84-AE4B-E8977943684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073365872853434E-2"/>
          <c:y val="5.4078248031496065E-2"/>
          <c:w val="0.88640555707312962"/>
          <c:h val="0.87183809055118111"/>
        </c:manualLayout>
      </c:layout>
      <c:barChart>
        <c:barDir val="col"/>
        <c:grouping val="clustered"/>
        <c:varyColors val="0"/>
        <c:ser>
          <c:idx val="0"/>
          <c:order val="0"/>
          <c:tx>
            <c:strRef>
              <c:f>Sheet1!$B$1</c:f>
              <c:strCache>
                <c:ptCount val="1"/>
                <c:pt idx="0">
                  <c:v>Column1</c:v>
                </c:pt>
              </c:strCache>
            </c:strRef>
          </c:tx>
          <c:spPr>
            <a:solidFill>
              <a:schemeClr val="accent6"/>
            </a:solidFill>
            <a:ln>
              <a:noFill/>
            </a:ln>
            <a:effectLst/>
          </c:spPr>
          <c:invertIfNegative val="0"/>
          <c:cat>
            <c:strRef>
              <c:f>Sheet1!$A$2:$A$4</c:f>
              <c:strCache>
                <c:ptCount val="3"/>
                <c:pt idx="0">
                  <c:v>Taste</c:v>
                </c:pt>
                <c:pt idx="1">
                  <c:v>Appearance</c:v>
                </c:pt>
                <c:pt idx="2">
                  <c:v>Texture</c:v>
                </c:pt>
              </c:strCache>
            </c:strRef>
          </c:cat>
          <c:val>
            <c:numRef>
              <c:f>Sheet1!$B$2:$B$4</c:f>
              <c:numCache>
                <c:formatCode>General</c:formatCode>
                <c:ptCount val="3"/>
                <c:pt idx="0">
                  <c:v>23</c:v>
                </c:pt>
                <c:pt idx="1">
                  <c:v>14</c:v>
                </c:pt>
                <c:pt idx="2">
                  <c:v>11</c:v>
                </c:pt>
              </c:numCache>
            </c:numRef>
          </c:val>
          <c:extLst>
            <c:ext xmlns:c16="http://schemas.microsoft.com/office/drawing/2014/chart" uri="{C3380CC4-5D6E-409C-BE32-E72D297353CC}">
              <c16:uniqueId val="{00000000-192E-4BC6-A844-BEEBB35246A0}"/>
            </c:ext>
          </c:extLst>
        </c:ser>
        <c:dLbls>
          <c:showLegendKey val="0"/>
          <c:showVal val="0"/>
          <c:showCatName val="0"/>
          <c:showSerName val="0"/>
          <c:showPercent val="0"/>
          <c:showBubbleSize val="0"/>
        </c:dLbls>
        <c:gapWidth val="219"/>
        <c:overlap val="-27"/>
        <c:axId val="478415928"/>
        <c:axId val="478416256"/>
      </c:barChart>
      <c:catAx>
        <c:axId val="478415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78416256"/>
        <c:crosses val="autoZero"/>
        <c:auto val="1"/>
        <c:lblAlgn val="ctr"/>
        <c:lblOffset val="100"/>
        <c:noMultiLvlLbl val="0"/>
      </c:catAx>
      <c:valAx>
        <c:axId val="478416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8415928"/>
        <c:crosses val="autoZero"/>
        <c:crossBetween val="between"/>
      </c:valAx>
      <c:spPr>
        <a:solidFill>
          <a:schemeClr val="bg1"/>
        </a:solidFill>
        <a:ln>
          <a:solidFill>
            <a:schemeClr val="bg1"/>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[1 Vendors &amp; Product Information (Responses) EL.xlsx]Q8A Pivot!PivotTable9</c:name>
    <c:fmtId val="0"/>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dLbl>
          <c:idx val="0"/>
          <c:layout>
            <c:manualLayout>
              <c:x val="-0.17456358639132372"/>
              <c:y val="-9.2514565042819338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dLbl>
          <c:idx val="0"/>
          <c:layout>
            <c:manualLayout>
              <c:x val="3.3969073441291533E-2"/>
              <c:y val="-5.0083482891127316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s>
    <c:plotArea>
      <c:layout/>
      <c:pieChart>
        <c:varyColors val="1"/>
        <c:ser>
          <c:idx val="0"/>
          <c:order val="0"/>
          <c:tx>
            <c:strRef>
              <c:f>'Q8A Pivot'!$B$3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A50-4967-8C16-24E93407649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A50-4967-8C16-24E93407649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A50-4967-8C16-24E93407649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A50-4967-8C16-24E93407649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A50-4967-8C16-24E93407649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A50-4967-8C16-24E93407649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7A50-4967-8C16-24E93407649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7A50-4967-8C16-24E934076496}"/>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7A50-4967-8C16-24E934076496}"/>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7A50-4967-8C16-24E934076496}"/>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'Q8A Pivot'!$A$4:$A$7</c:f>
              <c:strCache>
                <c:ptCount val="3"/>
                <c:pt idx="0">
                  <c:v>Yes</c:v>
                </c:pt>
                <c:pt idx="1">
                  <c:v>No</c:v>
                </c:pt>
                <c:pt idx="2">
                  <c:v>Somewhat</c:v>
                </c:pt>
              </c:strCache>
            </c:strRef>
          </c:cat>
          <c:val>
            <c:numRef>
              <c:f>'Q8A Pivot'!$B$4:$B$7</c:f>
              <c:numCache>
                <c:formatCode>General</c:formatCode>
                <c:ptCount val="3"/>
                <c:pt idx="0">
                  <c:v>61</c:v>
                </c:pt>
                <c:pt idx="1">
                  <c:v>18</c:v>
                </c:pt>
                <c:pt idx="2">
                  <c:v>2</c:v>
                </c:pt>
              </c:numCache>
            </c:numRef>
          </c:val>
          <c:extLst>
            <c:ext xmlns:c16="http://schemas.microsoft.com/office/drawing/2014/chart" uri="{C3380CC4-5D6E-409C-BE32-E72D297353CC}">
              <c16:uniqueId val="{00000014-7A50-4967-8C16-24E934076496}"/>
            </c:ext>
          </c:extLst>
        </c:ser>
        <c:dLbls>
          <c:showLegendKey val="0"/>
          <c:showVal val="0"/>
          <c:showCatName val="0"/>
          <c:showSerName val="0"/>
          <c:showPercent val="0"/>
          <c:showBubbleSize val="0"/>
          <c:showLeaderLines val="1"/>
        </c:dLbls>
        <c:firstSliceAng val="13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[1 Vendors &amp; Product Information (Responses) EL.xlsx]Q8A Pivot!PivotTable9</c:name>
    <c:fmtId val="-1"/>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dLbl>
          <c:idx val="0"/>
          <c:layout>
            <c:manualLayout>
              <c:x val="-0.17456358639132372"/>
              <c:y val="-9.2514565042819338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dLbl>
          <c:idx val="0"/>
          <c:layout>
            <c:manualLayout>
              <c:x val="3.3969073441291533E-2"/>
              <c:y val="-5.0083482891127316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s>
    <c:plotArea>
      <c:layout/>
      <c:pieChart>
        <c:varyColors val="1"/>
        <c:dLbls>
          <c:showLegendKey val="0"/>
          <c:showVal val="0"/>
          <c:showCatName val="0"/>
          <c:showSerName val="0"/>
          <c:showPercent val="0"/>
          <c:showBubbleSize val="0"/>
          <c:showLeaderLines val="0"/>
        </c:dLbls>
        <c:firstSliceAng val="13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[1 Vendors &amp; Product Information (Responses) EL.xlsx]Q8B Pivot!PivotTable2</c:name>
    <c:fmtId val="0"/>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pieChart>
        <c:varyColors val="1"/>
        <c:ser>
          <c:idx val="0"/>
          <c:order val="0"/>
          <c:tx>
            <c:strRef>
              <c:f>'Q8B Pivot'!$B$3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9E2-4387-A43B-188FC7E90E8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9E2-4387-A43B-188FC7E90E8F}"/>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'Q8B Pivot'!$A$4:$A$6</c:f>
              <c:strCache>
                <c:ptCount val="2"/>
                <c:pt idx="0">
                  <c:v>Yes</c:v>
                </c:pt>
                <c:pt idx="1">
                  <c:v>No</c:v>
                </c:pt>
              </c:strCache>
            </c:strRef>
          </c:cat>
          <c:val>
            <c:numRef>
              <c:f>'Q8B Pivot'!$B$4:$B$6</c:f>
              <c:numCache>
                <c:formatCode>General</c:formatCode>
                <c:ptCount val="2"/>
                <c:pt idx="0">
                  <c:v>8</c:v>
                </c:pt>
                <c:pt idx="1">
                  <c:v>2</c:v>
                </c:pt>
              </c:numCache>
            </c:numRef>
          </c:val>
          <c:extLst>
            <c:ext xmlns:c16="http://schemas.microsoft.com/office/drawing/2014/chart" uri="{C3380CC4-5D6E-409C-BE32-E72D297353CC}">
              <c16:uniqueId val="{00000004-09E2-4387-A43B-188FC7E90E8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[1 Vendors &amp; Product Information (Responses) EL.xlsx]Q8C Pivot!PivotTable3</c:name>
    <c:fmtId val="0"/>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barChart>
        <c:barDir val="bar"/>
        <c:grouping val="clustered"/>
        <c:varyColors val="0"/>
        <c:ser>
          <c:idx val="0"/>
          <c:order val="0"/>
          <c:tx>
            <c:strRef>
              <c:f>'Q8C Pivot'!$B$3</c:f>
              <c:strCache>
                <c:ptCount val="1"/>
                <c:pt idx="0">
                  <c:v>Total</c:v>
                </c:pt>
              </c:strCache>
            </c:strRef>
          </c:tx>
          <c:spPr>
            <a:solidFill>
              <a:schemeClr val="accent1"/>
            </a:solidFill>
            <a:ln>
              <a:noFill/>
            </a:ln>
            <a:effectLst/>
          </c:spPr>
          <c:invertIfNegative val="0"/>
          <c:cat>
            <c:strRef>
              <c:f>'Q8C Pivot'!$A$4:$A$9</c:f>
              <c:strCache>
                <c:ptCount val="5"/>
                <c:pt idx="0">
                  <c:v>Location of the school</c:v>
                </c:pt>
                <c:pt idx="1">
                  <c:v>There are limited vendors in the area</c:v>
                </c:pt>
                <c:pt idx="2">
                  <c:v>Vendors do not like to deal with schools</c:v>
                </c:pt>
                <c:pt idx="3">
                  <c:v>Commodity processing vendors are harder to find as prices rise.</c:v>
                </c:pt>
                <c:pt idx="4">
                  <c:v>Not sure how to generate interest in the bid.</c:v>
                </c:pt>
              </c:strCache>
            </c:strRef>
          </c:cat>
          <c:val>
            <c:numRef>
              <c:f>'Q8C Pivot'!$B$4:$B$9</c:f>
              <c:numCache>
                <c:formatCode>General</c:formatCode>
                <c:ptCount val="5"/>
                <c:pt idx="0">
                  <c:v>6</c:v>
                </c:pt>
                <c:pt idx="1">
                  <c:v>4</c:v>
                </c:pt>
                <c:pt idx="2">
                  <c:v>1</c:v>
                </c:pt>
                <c:pt idx="3">
                  <c:v>1</c:v>
                </c:pt>
                <c:pt idx="4">
                  <c:v>1</c:v>
                </c:pt>
              </c:numCache>
            </c:numRef>
          </c:val>
          <c:extLst>
            <c:ext xmlns:c16="http://schemas.microsoft.com/office/drawing/2014/chart" uri="{C3380CC4-5D6E-409C-BE32-E72D297353CC}">
              <c16:uniqueId val="{00000000-5771-4D25-A44C-90249CFCE7DC}"/>
            </c:ext>
          </c:extLst>
        </c:ser>
        <c:dLbls>
          <c:showLegendKey val="0"/>
          <c:showVal val="0"/>
          <c:showCatName val="0"/>
          <c:showSerName val="0"/>
          <c:showPercent val="0"/>
          <c:showBubbleSize val="0"/>
        </c:dLbls>
        <c:gapWidth val="182"/>
        <c:axId val="315190688"/>
        <c:axId val="315190296"/>
      </c:barChart>
      <c:catAx>
        <c:axId val="3151906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j-lt"/>
                <a:ea typeface="+mn-ea"/>
                <a:cs typeface="+mn-cs"/>
              </a:defRPr>
            </a:pPr>
            <a:endParaRPr lang="en-US"/>
          </a:p>
        </c:txPr>
        <c:crossAx val="315190296"/>
        <c:crosses val="autoZero"/>
        <c:auto val="1"/>
        <c:lblAlgn val="ctr"/>
        <c:lblOffset val="100"/>
        <c:noMultiLvlLbl val="0"/>
      </c:catAx>
      <c:valAx>
        <c:axId val="3151902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5190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 Forecasting Quantities (Responses)(DM).xlsx]Sheet2!PivotTable1</c:name>
    <c:fmtId val="-1"/>
  </c:pivotSource>
  <c:chart>
    <c:autoTitleDeleted val="1"/>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dLbl>
          <c:idx val="0"/>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2"/>
        <c:spPr>
          <a:solidFill>
            <a:schemeClr val="accent1"/>
          </a:solidFill>
          <a:ln>
            <a:noFill/>
          </a:ln>
          <a:effectLst/>
          <a:sp3d/>
        </c:spPr>
        <c:dLbl>
          <c:idx val="0"/>
          <c:layout>
            <c:manualLayout>
              <c:x val="-5.5172409354499054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3"/>
        <c:spPr>
          <a:solidFill>
            <a:schemeClr val="accent1"/>
          </a:solidFill>
          <a:ln>
            <a:noFill/>
          </a:ln>
          <a:effectLst/>
          <a:sp3d/>
        </c:spPr>
        <c:dLbl>
          <c:idx val="0"/>
          <c:layout>
            <c:manualLayout>
              <c:x val="-5.5172409354498977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4"/>
        <c:spPr>
          <a:solidFill>
            <a:schemeClr val="accent1"/>
          </a:solidFill>
          <a:ln>
            <a:noFill/>
          </a:ln>
          <a:effectLst/>
          <a:sp3d/>
        </c:spPr>
        <c:dLbl>
          <c:idx val="0"/>
          <c:layout>
            <c:manualLayout>
              <c:x val="-4.904214164844347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5"/>
        <c:spPr>
          <a:solidFill>
            <a:schemeClr val="accent1"/>
          </a:solidFill>
          <a:ln>
            <a:noFill/>
          </a:ln>
          <a:effectLst/>
          <a:sp3d/>
        </c:spPr>
        <c:dLbl>
          <c:idx val="0"/>
          <c:layout>
            <c:manualLayout>
              <c:x val="-4.6998719079758361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6"/>
        <c:spPr>
          <a:solidFill>
            <a:schemeClr val="accent1"/>
          </a:solidFill>
          <a:ln>
            <a:noFill/>
          </a:ln>
          <a:effectLst/>
          <a:sp3d/>
        </c:spPr>
        <c:dLbl>
          <c:idx val="0"/>
          <c:layout>
            <c:manualLayout>
              <c:x val="-4.0868451373702888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7"/>
        <c:spPr>
          <a:solidFill>
            <a:schemeClr val="accent1"/>
          </a:solidFill>
          <a:ln>
            <a:noFill/>
          </a:ln>
          <a:effectLst/>
          <a:sp3d/>
        </c:spPr>
        <c:dLbl>
          <c:idx val="0"/>
          <c:layout>
            <c:manualLayout>
              <c:x val="-3.8825028805017779E-2"/>
              <c:y val="-4.3501903208265358E-3"/>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8"/>
        <c:spPr>
          <a:solidFill>
            <a:schemeClr val="accent1"/>
          </a:solidFill>
          <a:ln>
            <a:noFill/>
          </a:ln>
          <a:effectLst/>
          <a:sp3d/>
        </c:spPr>
        <c:dLbl>
          <c:idx val="0"/>
          <c:layout>
            <c:manualLayout>
              <c:x val="-3.8825028805017779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9"/>
        <c:spPr>
          <a:solidFill>
            <a:schemeClr val="accent1"/>
          </a:solidFill>
          <a:ln>
            <a:noFill/>
          </a:ln>
          <a:effectLst/>
          <a:sp3d/>
        </c:spPr>
        <c:marker>
          <c:symbol val="none"/>
        </c:marker>
        <c:dLbl>
          <c:idx val="0"/>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0"/>
        <c:spPr>
          <a:solidFill>
            <a:schemeClr val="accent1"/>
          </a:solidFill>
          <a:ln>
            <a:noFill/>
          </a:ln>
          <a:effectLst/>
          <a:sp3d/>
        </c:spPr>
        <c:dLbl>
          <c:idx val="0"/>
          <c:layout>
            <c:manualLayout>
              <c:x val="-5.5172409354499054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1"/>
        <c:spPr>
          <a:solidFill>
            <a:schemeClr val="accent1"/>
          </a:solidFill>
          <a:ln>
            <a:noFill/>
          </a:ln>
          <a:effectLst/>
          <a:sp3d/>
        </c:spPr>
        <c:dLbl>
          <c:idx val="0"/>
          <c:layout>
            <c:manualLayout>
              <c:x val="-5.5172409354498977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2"/>
        <c:spPr>
          <a:solidFill>
            <a:schemeClr val="accent1"/>
          </a:solidFill>
          <a:ln>
            <a:noFill/>
          </a:ln>
          <a:effectLst/>
          <a:sp3d/>
        </c:spPr>
        <c:dLbl>
          <c:idx val="0"/>
          <c:layout>
            <c:manualLayout>
              <c:x val="-4.904214164844347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3"/>
        <c:spPr>
          <a:solidFill>
            <a:schemeClr val="accent1"/>
          </a:solidFill>
          <a:ln>
            <a:noFill/>
          </a:ln>
          <a:effectLst/>
          <a:sp3d/>
        </c:spPr>
        <c:dLbl>
          <c:idx val="0"/>
          <c:layout>
            <c:manualLayout>
              <c:x val="-4.6998719079758361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4"/>
        <c:spPr>
          <a:solidFill>
            <a:schemeClr val="accent1"/>
          </a:solidFill>
          <a:ln>
            <a:noFill/>
          </a:ln>
          <a:effectLst/>
          <a:sp3d/>
        </c:spPr>
        <c:dLbl>
          <c:idx val="0"/>
          <c:layout>
            <c:manualLayout>
              <c:x val="-4.0868451373702888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5"/>
        <c:spPr>
          <a:solidFill>
            <a:schemeClr val="accent1"/>
          </a:solidFill>
          <a:ln>
            <a:noFill/>
          </a:ln>
          <a:effectLst/>
          <a:sp3d/>
        </c:spPr>
        <c:dLbl>
          <c:idx val="0"/>
          <c:layout>
            <c:manualLayout>
              <c:x val="-3.8825028805017779E-2"/>
              <c:y val="-4.3501903208265358E-3"/>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6"/>
        <c:spPr>
          <a:solidFill>
            <a:schemeClr val="accent1"/>
          </a:solidFill>
          <a:ln>
            <a:noFill/>
          </a:ln>
          <a:effectLst/>
          <a:sp3d/>
        </c:spPr>
        <c:dLbl>
          <c:idx val="0"/>
          <c:layout>
            <c:manualLayout>
              <c:x val="-3.8825028805017779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7"/>
        <c:spPr>
          <a:solidFill>
            <a:schemeClr val="accent1"/>
          </a:solidFill>
          <a:ln>
            <a:noFill/>
          </a:ln>
          <a:effectLst/>
          <a:sp3d/>
        </c:spPr>
        <c:marker>
          <c:symbol val="none"/>
        </c:marker>
        <c:dLbl>
          <c:idx val="0"/>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8"/>
        <c:spPr>
          <a:solidFill>
            <a:schemeClr val="accent1"/>
          </a:solidFill>
          <a:ln>
            <a:noFill/>
          </a:ln>
          <a:effectLst/>
          <a:sp3d/>
        </c:spPr>
        <c:dLbl>
          <c:idx val="0"/>
          <c:layout>
            <c:manualLayout>
              <c:x val="-5.5172409354499054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19"/>
        <c:spPr>
          <a:solidFill>
            <a:schemeClr val="accent1"/>
          </a:solidFill>
          <a:ln>
            <a:noFill/>
          </a:ln>
          <a:effectLst/>
          <a:sp3d/>
        </c:spPr>
        <c:dLbl>
          <c:idx val="0"/>
          <c:layout>
            <c:manualLayout>
              <c:x val="-5.5172409354498977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20"/>
        <c:spPr>
          <a:solidFill>
            <a:schemeClr val="accent1"/>
          </a:solidFill>
          <a:ln>
            <a:noFill/>
          </a:ln>
          <a:effectLst/>
          <a:sp3d/>
        </c:spPr>
        <c:dLbl>
          <c:idx val="0"/>
          <c:layout>
            <c:manualLayout>
              <c:x val="-4.904214164844347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21"/>
        <c:spPr>
          <a:solidFill>
            <a:schemeClr val="accent1"/>
          </a:solidFill>
          <a:ln>
            <a:noFill/>
          </a:ln>
          <a:effectLst/>
          <a:sp3d/>
        </c:spPr>
        <c:dLbl>
          <c:idx val="0"/>
          <c:layout>
            <c:manualLayout>
              <c:x val="-4.6998719079758361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22"/>
        <c:spPr>
          <a:solidFill>
            <a:schemeClr val="accent1"/>
          </a:solidFill>
          <a:ln>
            <a:noFill/>
          </a:ln>
          <a:effectLst/>
          <a:sp3d/>
        </c:spPr>
        <c:dLbl>
          <c:idx val="0"/>
          <c:layout>
            <c:manualLayout>
              <c:x val="-4.0868451373702888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23"/>
        <c:spPr>
          <a:solidFill>
            <a:schemeClr val="accent1"/>
          </a:solidFill>
          <a:ln>
            <a:noFill/>
          </a:ln>
          <a:effectLst/>
          <a:sp3d/>
        </c:spPr>
        <c:dLbl>
          <c:idx val="0"/>
          <c:layout>
            <c:manualLayout>
              <c:x val="-3.8825028805017779E-2"/>
              <c:y val="-4.3501903208265358E-3"/>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
        <c:idx val="24"/>
        <c:spPr>
          <a:solidFill>
            <a:schemeClr val="accent1"/>
          </a:solidFill>
          <a:ln>
            <a:noFill/>
          </a:ln>
          <a:effectLst/>
          <a:sp3d/>
        </c:spPr>
        <c:dLbl>
          <c:idx val="0"/>
          <c:layout>
            <c:manualLayout>
              <c:x val="-3.8825028805017779E-2"/>
              <c:y val="0"/>
            </c:manualLayout>
          </c:layout>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Lst>
        </c:dLbl>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Sheet2!$P$1</c:f>
              <c:strCache>
                <c:ptCount val="1"/>
                <c:pt idx="0">
                  <c:v>Total</c:v>
                </c:pt>
              </c:strCache>
            </c:strRef>
          </c:tx>
          <c:spPr>
            <a:solidFill>
              <a:schemeClr val="accent1"/>
            </a:solidFill>
            <a:ln>
              <a:noFill/>
            </a:ln>
            <a:effectLst/>
            <a:sp3d/>
          </c:spPr>
          <c:invertIfNegative val="0"/>
          <c:dPt>
            <c:idx val="0"/>
            <c:invertIfNegative val="0"/>
            <c:bubble3D val="0"/>
            <c:spPr>
              <a:solidFill>
                <a:schemeClr val="accent1"/>
              </a:solidFill>
              <a:ln>
                <a:noFill/>
              </a:ln>
              <a:effectLst/>
              <a:sp3d/>
            </c:spPr>
            <c:extLst>
              <c:ext xmlns:c16="http://schemas.microsoft.com/office/drawing/2014/chart" uri="{C3380CC4-5D6E-409C-BE32-E72D297353CC}">
                <c16:uniqueId val="{00000001-49D1-43E9-89CF-2A5E764853F2}"/>
              </c:ext>
            </c:extLst>
          </c:dPt>
          <c:dPt>
            <c:idx val="1"/>
            <c:invertIfNegative val="0"/>
            <c:bubble3D val="0"/>
            <c:spPr>
              <a:solidFill>
                <a:schemeClr val="accent1"/>
              </a:solidFill>
              <a:ln>
                <a:noFill/>
              </a:ln>
              <a:effectLst/>
              <a:sp3d/>
            </c:spPr>
            <c:extLst>
              <c:ext xmlns:c16="http://schemas.microsoft.com/office/drawing/2014/chart" uri="{C3380CC4-5D6E-409C-BE32-E72D297353CC}">
                <c16:uniqueId val="{00000003-49D1-43E9-89CF-2A5E764853F2}"/>
              </c:ext>
            </c:extLst>
          </c:dPt>
          <c:dPt>
            <c:idx val="2"/>
            <c:invertIfNegative val="0"/>
            <c:bubble3D val="0"/>
            <c:spPr>
              <a:solidFill>
                <a:schemeClr val="accent1"/>
              </a:solidFill>
              <a:ln>
                <a:noFill/>
              </a:ln>
              <a:effectLst/>
              <a:sp3d/>
            </c:spPr>
            <c:extLst>
              <c:ext xmlns:c16="http://schemas.microsoft.com/office/drawing/2014/chart" uri="{C3380CC4-5D6E-409C-BE32-E72D297353CC}">
                <c16:uniqueId val="{00000005-49D1-43E9-89CF-2A5E764853F2}"/>
              </c:ext>
            </c:extLst>
          </c:dPt>
          <c:dPt>
            <c:idx val="3"/>
            <c:invertIfNegative val="0"/>
            <c:bubble3D val="0"/>
            <c:spPr>
              <a:solidFill>
                <a:schemeClr val="accent1"/>
              </a:solidFill>
              <a:ln>
                <a:noFill/>
              </a:ln>
              <a:effectLst/>
              <a:sp3d/>
            </c:spPr>
            <c:extLst>
              <c:ext xmlns:c16="http://schemas.microsoft.com/office/drawing/2014/chart" uri="{C3380CC4-5D6E-409C-BE32-E72D297353CC}">
                <c16:uniqueId val="{00000007-49D1-43E9-89CF-2A5E764853F2}"/>
              </c:ext>
            </c:extLst>
          </c:dPt>
          <c:dPt>
            <c:idx val="4"/>
            <c:invertIfNegative val="0"/>
            <c:bubble3D val="0"/>
            <c:spPr>
              <a:solidFill>
                <a:schemeClr val="accent1"/>
              </a:solidFill>
              <a:ln>
                <a:noFill/>
              </a:ln>
              <a:effectLst/>
              <a:sp3d/>
            </c:spPr>
            <c:extLst>
              <c:ext xmlns:c16="http://schemas.microsoft.com/office/drawing/2014/chart" uri="{C3380CC4-5D6E-409C-BE32-E72D297353CC}">
                <c16:uniqueId val="{00000009-49D1-43E9-89CF-2A5E764853F2}"/>
              </c:ext>
            </c:extLst>
          </c:dPt>
          <c:dPt>
            <c:idx val="5"/>
            <c:invertIfNegative val="0"/>
            <c:bubble3D val="0"/>
            <c:spPr>
              <a:solidFill>
                <a:schemeClr val="accent1"/>
              </a:solidFill>
              <a:ln>
                <a:noFill/>
              </a:ln>
              <a:effectLst/>
              <a:sp3d/>
            </c:spPr>
            <c:extLst>
              <c:ext xmlns:c16="http://schemas.microsoft.com/office/drawing/2014/chart" uri="{C3380CC4-5D6E-409C-BE32-E72D297353CC}">
                <c16:uniqueId val="{0000000B-49D1-43E9-89CF-2A5E764853F2}"/>
              </c:ext>
            </c:extLst>
          </c:dPt>
          <c:dPt>
            <c:idx val="6"/>
            <c:invertIfNegative val="0"/>
            <c:bubble3D val="0"/>
            <c:spPr>
              <a:solidFill>
                <a:schemeClr val="accent1"/>
              </a:solidFill>
              <a:ln>
                <a:noFill/>
              </a:ln>
              <a:effectLst/>
              <a:sp3d/>
            </c:spPr>
            <c:extLst>
              <c:ext xmlns:c16="http://schemas.microsoft.com/office/drawing/2014/chart" uri="{C3380CC4-5D6E-409C-BE32-E72D297353CC}">
                <c16:uniqueId val="{0000000D-49D1-43E9-89CF-2A5E764853F2}"/>
              </c:ext>
            </c:extLst>
          </c:dPt>
          <c:dLbls>
            <c:dLbl>
              <c:idx val="0"/>
              <c:layout>
                <c:manualLayout>
                  <c:x val="-7.3835502728521268E-2"/>
                  <c:y val="-4.350190320826535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D1-43E9-89CF-2A5E764853F2}"/>
                </c:ext>
              </c:extLst>
            </c:dLbl>
            <c:dLbl>
              <c:idx val="1"/>
              <c:layout>
                <c:manualLayout>
                  <c:x val="-8.4500185372338082E-2"/>
                  <c:y val="-1.5950513581336629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D1-43E9-89CF-2A5E764853F2}"/>
                </c:ext>
              </c:extLst>
            </c:dLbl>
            <c:dLbl>
              <c:idx val="2"/>
              <c:layout>
                <c:manualLayout>
                  <c:x val="-7.8370092199120597E-2"/>
                  <c:y val="7.975256790668314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9D1-43E9-89CF-2A5E764853F2}"/>
                </c:ext>
              </c:extLst>
            </c:dLbl>
            <c:dLbl>
              <c:idx val="3"/>
              <c:layout>
                <c:manualLayout>
                  <c:x val="-6.0329563885857668E-2"/>
                  <c:y val="-8.70038064165307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9D1-43E9-89CF-2A5E764853F2}"/>
                </c:ext>
              </c:extLst>
            </c:dLbl>
            <c:dLbl>
              <c:idx val="4"/>
              <c:layout>
                <c:manualLayout>
                  <c:x val="-4.086845137370288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9D1-43E9-89CF-2A5E764853F2}"/>
                </c:ext>
              </c:extLst>
            </c:dLbl>
            <c:dLbl>
              <c:idx val="5"/>
              <c:layout>
                <c:manualLayout>
                  <c:x val="-3.8825028805017779E-2"/>
                  <c:y val="-4.350190320826535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9D1-43E9-89CF-2A5E764853F2}"/>
                </c:ext>
              </c:extLst>
            </c:dLbl>
            <c:dLbl>
              <c:idx val="6"/>
              <c:layout>
                <c:manualLayout>
                  <c:x val="-3.882502880501777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9D1-43E9-89CF-2A5E764853F2}"/>
                </c:ext>
              </c:extLst>
            </c:dLbl>
            <c:spPr>
              <a:noFill/>
              <a:ln>
                <a:noFill/>
              </a:ln>
              <a:effectLst/>
            </c:spPr>
            <c:txPr>
              <a:bodyPr rot="0" spcFirstLastPara="1" vertOverflow="clip" horzOverflow="clip" vert="horz" wrap="square" lIns="38100" tIns="19050" rIns="38100" bIns="19050" numCol="1"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Sheet2!$O$2:$O$9</c:f>
              <c:strCache>
                <c:ptCount val="7"/>
                <c:pt idx="0">
                  <c:v>Heartland NutriKids</c:v>
                </c:pt>
                <c:pt idx="1">
                  <c:v>Horizon OneSource</c:v>
                </c:pt>
                <c:pt idx="2">
                  <c:v>PrimeroEdge</c:v>
                </c:pt>
                <c:pt idx="3">
                  <c:v>Health-e Meal Planner</c:v>
                </c:pt>
                <c:pt idx="4">
                  <c:v>NutriSlice</c:v>
                </c:pt>
                <c:pt idx="5">
                  <c:v>Meal Magic</c:v>
                </c:pt>
                <c:pt idx="6">
                  <c:v>inTEAM</c:v>
                </c:pt>
              </c:strCache>
            </c:strRef>
          </c:cat>
          <c:val>
            <c:numRef>
              <c:f>Sheet2!$P$2:$P$9</c:f>
              <c:numCache>
                <c:formatCode>0%</c:formatCode>
                <c:ptCount val="7"/>
                <c:pt idx="0">
                  <c:v>0.54545454545454541</c:v>
                </c:pt>
                <c:pt idx="1">
                  <c:v>0.18181818181818182</c:v>
                </c:pt>
                <c:pt idx="2">
                  <c:v>0.12121212121212122</c:v>
                </c:pt>
                <c:pt idx="3">
                  <c:v>6.0606060606060608E-2</c:v>
                </c:pt>
                <c:pt idx="4">
                  <c:v>3.0303030303030304E-2</c:v>
                </c:pt>
                <c:pt idx="5">
                  <c:v>3.0303030303030304E-2</c:v>
                </c:pt>
                <c:pt idx="6">
                  <c:v>3.0303030303030304E-2</c:v>
                </c:pt>
              </c:numCache>
            </c:numRef>
          </c:val>
          <c:extLst>
            <c:ext xmlns:c16="http://schemas.microsoft.com/office/drawing/2014/chart" uri="{C3380CC4-5D6E-409C-BE32-E72D297353CC}">
              <c16:uniqueId val="{0000000E-49D1-43E9-89CF-2A5E764853F2}"/>
            </c:ext>
          </c:extLst>
        </c:ser>
        <c:dLbls>
          <c:showLegendKey val="0"/>
          <c:showVal val="0"/>
          <c:showCatName val="0"/>
          <c:showSerName val="0"/>
          <c:showPercent val="0"/>
          <c:showBubbleSize val="0"/>
        </c:dLbls>
        <c:gapWidth val="150"/>
        <c:shape val="box"/>
        <c:axId val="684841800"/>
        <c:axId val="684846064"/>
        <c:axId val="0"/>
      </c:bar3DChart>
      <c:catAx>
        <c:axId val="6848418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684846064"/>
        <c:crosses val="autoZero"/>
        <c:auto val="1"/>
        <c:lblAlgn val="ctr"/>
        <c:lblOffset val="100"/>
        <c:noMultiLvlLbl val="0"/>
      </c:catAx>
      <c:valAx>
        <c:axId val="6848460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48418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withinLinear" id="18">
  <a:schemeClr val="accent5"/>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84">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cs:styleClr val="auto">
        <a:lumMod val="50000"/>
      </cs:styleClr>
    </cs:fontRef>
    <cs:defRPr sz="10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tx1"/>
    </cs:fontRef>
    <cs:spPr>
      <a:solidFill>
        <a:schemeClr val="phClr">
          <a:alpha val="74000"/>
        </a:schemeClr>
      </a:solidFill>
      <a:effectLst>
        <a:innerShdw blurRad="114300">
          <a:schemeClr val="phClr">
            <a:lumMod val="75000"/>
          </a:schemeClr>
        </a:innerShdw>
      </a:effectLst>
    </cs:spPr>
  </cs:dataPoint>
  <cs:dataPoint3D>
    <cs:lnRef idx="0"/>
    <cs:fillRef idx="0">
      <cs:styleClr val="auto"/>
    </cs:fillRef>
    <cs:effectRef idx="0">
      <cs:styleClr val="auto"/>
    </cs:effectRef>
    <cs:fontRef idx="minor">
      <a:schemeClr val="tx1"/>
    </cs:fontRef>
    <cs:spPr>
      <a:solidFill>
        <a:schemeClr val="phClr">
          <a:alpha val="74000"/>
        </a:schemeClr>
      </a:solidFill>
      <a:effectLst>
        <a:innerShdw blurRad="114300">
          <a:schemeClr val="phClr">
            <a:lumMod val="75000"/>
          </a:schemeClr>
        </a:innerShdw>
      </a:effectLst>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EF6364-EA34-4584-8F1A-713F5D963014}"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2881056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F6364-EA34-4584-8F1A-713F5D963014}"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41878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F6364-EA34-4584-8F1A-713F5D963014}"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52963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F6364-EA34-4584-8F1A-713F5D963014}"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2343385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EF6364-EA34-4584-8F1A-713F5D963014}" type="datetimeFigureOut">
              <a:rPr lang="en-US" smtClean="0"/>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638994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EF6364-EA34-4584-8F1A-713F5D963014}" type="datetimeFigureOut">
              <a:rPr lang="en-US" smtClean="0"/>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1536675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EF6364-EA34-4584-8F1A-713F5D963014}" type="datetimeFigureOut">
              <a:rPr lang="en-US" smtClean="0"/>
              <a:t>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1383816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EF6364-EA34-4584-8F1A-713F5D963014}" type="datetimeFigureOut">
              <a:rPr lang="en-US" smtClean="0"/>
              <a:t>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5221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F6364-EA34-4584-8F1A-713F5D963014}" type="datetimeFigureOut">
              <a:rPr lang="en-US" smtClean="0"/>
              <a:t>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2357965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EF6364-EA34-4584-8F1A-713F5D963014}" type="datetimeFigureOut">
              <a:rPr lang="en-US" smtClean="0"/>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3229000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EF6364-EA34-4584-8F1A-713F5D963014}" type="datetimeFigureOut">
              <a:rPr lang="en-US" smtClean="0"/>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14D2B-3A5C-49CD-B5E7-C775C085BDA0}" type="slidenum">
              <a:rPr lang="en-US" smtClean="0"/>
              <a:t>‹#›</a:t>
            </a:fld>
            <a:endParaRPr lang="en-US"/>
          </a:p>
        </p:txBody>
      </p:sp>
    </p:spTree>
    <p:extLst>
      <p:ext uri="{BB962C8B-B14F-4D97-AF65-F5344CB8AC3E}">
        <p14:creationId xmlns:p14="http://schemas.microsoft.com/office/powerpoint/2010/main" val="277073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F6364-EA34-4584-8F1A-713F5D963014}" type="datetimeFigureOut">
              <a:rPr lang="en-US" smtClean="0"/>
              <a:t>2/8/2017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A14D2B-3A5C-49CD-B5E7-C775C085BDA0}" type="slidenum">
              <a:rPr lang="en-US" smtClean="0"/>
              <a:t>‹#›</a:t>
            </a:fld>
            <a:endParaRPr lang="en-US"/>
          </a:p>
        </p:txBody>
      </p:sp>
    </p:spTree>
    <p:extLst>
      <p:ext uri="{BB962C8B-B14F-4D97-AF65-F5344CB8AC3E}">
        <p14:creationId xmlns:p14="http://schemas.microsoft.com/office/powerpoint/2010/main" val="12466311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3.xml"/><Relationship Id="rId1" Type="http://schemas.openxmlformats.org/officeDocument/2006/relationships/slideLayout" Target="../slideLayouts/slideLayout1.xml"/><Relationship Id="rId5" Type="http://schemas.openxmlformats.org/officeDocument/2006/relationships/slide" Target="slide31.xml"/><Relationship Id="rId4" Type="http://schemas.openxmlformats.org/officeDocument/2006/relationships/slide" Target="slide23.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3665"/>
            <a:ext cx="7772400" cy="2387600"/>
          </a:xfrm>
        </p:spPr>
        <p:txBody>
          <a:bodyPr/>
          <a:lstStyle/>
          <a:p>
            <a:r>
              <a:rPr lang="en-US" dirty="0"/>
              <a:t>Improving Procurement: A Case Study</a:t>
            </a:r>
          </a:p>
        </p:txBody>
      </p:sp>
      <p:sp>
        <p:nvSpPr>
          <p:cNvPr id="3" name="Subtitle 2"/>
          <p:cNvSpPr>
            <a:spLocks noGrp="1"/>
          </p:cNvSpPr>
          <p:nvPr>
            <p:ph type="subTitle" idx="1"/>
          </p:nvPr>
        </p:nvSpPr>
        <p:spPr>
          <a:xfrm>
            <a:off x="1143000" y="2156010"/>
            <a:ext cx="6858000" cy="1655762"/>
          </a:xfrm>
        </p:spPr>
        <p:txBody>
          <a:bodyPr/>
          <a:lstStyle/>
          <a:p>
            <a:r>
              <a:rPr lang="en-US" dirty="0">
                <a:solidFill>
                  <a:srgbClr val="C00000"/>
                </a:solidFill>
              </a:rPr>
              <a:t>by Interflex, Inc.</a:t>
            </a:r>
          </a:p>
        </p:txBody>
      </p:sp>
      <p:sp>
        <p:nvSpPr>
          <p:cNvPr id="4" name="Subtitle 2"/>
          <p:cNvSpPr txBox="1">
            <a:spLocks/>
          </p:cNvSpPr>
          <p:nvPr/>
        </p:nvSpPr>
        <p:spPr>
          <a:xfrm>
            <a:off x="571500" y="3575696"/>
            <a:ext cx="8001000" cy="20170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a:latin typeface="+mj-lt"/>
              </a:rPr>
              <a:t>Topic 1:  Vendors &amp; Product Information …………... </a:t>
            </a:r>
            <a:r>
              <a:rPr lang="en-US" sz="2800" dirty="0">
                <a:latin typeface="+mj-lt"/>
                <a:hlinkClick r:id="rId2" action="ppaction://hlinksldjump"/>
              </a:rPr>
              <a:t>p. 3</a:t>
            </a:r>
            <a:endParaRPr lang="en-US" sz="2800" dirty="0">
              <a:latin typeface="+mj-lt"/>
            </a:endParaRPr>
          </a:p>
          <a:p>
            <a:pPr algn="l"/>
            <a:r>
              <a:rPr lang="en-US" sz="2800" dirty="0">
                <a:latin typeface="+mj-lt"/>
              </a:rPr>
              <a:t>Topic 2:  Forecasting Quantities …………………………  </a:t>
            </a:r>
            <a:r>
              <a:rPr lang="en-US" sz="2800" dirty="0">
                <a:latin typeface="+mj-lt"/>
                <a:hlinkClick r:id="rId3" action="ppaction://hlinksldjump"/>
              </a:rPr>
              <a:t>p. 15</a:t>
            </a:r>
            <a:endParaRPr lang="en-US" sz="2800" dirty="0">
              <a:latin typeface="+mj-lt"/>
            </a:endParaRPr>
          </a:p>
          <a:p>
            <a:pPr algn="l"/>
            <a:r>
              <a:rPr lang="en-US" sz="2800" dirty="0">
                <a:latin typeface="+mj-lt"/>
              </a:rPr>
              <a:t>Topic 3:  Communication with Vendors …………..…. </a:t>
            </a:r>
            <a:r>
              <a:rPr lang="en-US" sz="2800" dirty="0">
                <a:latin typeface="+mj-lt"/>
                <a:hlinkClick r:id="rId4" action="ppaction://hlinksldjump"/>
              </a:rPr>
              <a:t>p. 23</a:t>
            </a:r>
            <a:endParaRPr lang="en-US" sz="2800" dirty="0">
              <a:latin typeface="+mj-lt"/>
            </a:endParaRPr>
          </a:p>
          <a:p>
            <a:pPr algn="l"/>
            <a:r>
              <a:rPr lang="en-US" sz="2800" dirty="0">
                <a:latin typeface="+mj-lt"/>
              </a:rPr>
              <a:t>Topic 4:  Evaluating &amp; Awarding the Bid …………….. </a:t>
            </a:r>
            <a:r>
              <a:rPr lang="en-US" sz="2800" dirty="0">
                <a:latin typeface="+mj-lt"/>
                <a:hlinkClick r:id="rId5" action="ppaction://hlinksldjump"/>
              </a:rPr>
              <a:t>p. 31</a:t>
            </a:r>
            <a:endParaRPr lang="en-US" sz="2800" dirty="0">
              <a:latin typeface="+mj-lt"/>
            </a:endParaRPr>
          </a:p>
        </p:txBody>
      </p:sp>
    </p:spTree>
    <p:extLst>
      <p:ext uri="{BB962C8B-B14F-4D97-AF65-F5344CB8AC3E}">
        <p14:creationId xmlns:p14="http://schemas.microsoft.com/office/powerpoint/2010/main" val="617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693" y="628172"/>
            <a:ext cx="8952614" cy="369332"/>
          </a:xfrm>
          <a:prstGeom prst="rect">
            <a:avLst/>
          </a:prstGeom>
        </p:spPr>
        <p:txBody>
          <a:bodyPr wrap="square">
            <a:spAutoFit/>
          </a:bodyPr>
          <a:lstStyle/>
          <a:p>
            <a:pPr algn="ctr"/>
            <a:r>
              <a:rPr lang="en-US" dirty="0">
                <a:latin typeface="+mj-lt"/>
              </a:rPr>
              <a:t>Do you require samples of non-approved products?</a:t>
            </a:r>
          </a:p>
        </p:txBody>
      </p:sp>
      <p:sp>
        <p:nvSpPr>
          <p:cNvPr id="3" name="Title 1"/>
          <p:cNvSpPr txBox="1">
            <a:spLocks/>
          </p:cNvSpPr>
          <p:nvPr/>
        </p:nvSpPr>
        <p:spPr>
          <a:xfrm>
            <a:off x="95693" y="74428"/>
            <a:ext cx="8952614" cy="74427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a:t>Topic 1: Vendors &amp; Product Information</a:t>
            </a:r>
          </a:p>
        </p:txBody>
      </p:sp>
      <p:pic>
        <p:nvPicPr>
          <p:cNvPr id="4" name="Picture 3"/>
          <p:cNvPicPr>
            <a:picLocks noChangeAspect="1"/>
          </p:cNvPicPr>
          <p:nvPr/>
        </p:nvPicPr>
        <p:blipFill rotWithShape="1">
          <a:blip r:embed="rId2"/>
          <a:srcRect l="14774" r="16051"/>
          <a:stretch/>
        </p:blipFill>
        <p:spPr>
          <a:xfrm>
            <a:off x="1982972" y="1323280"/>
            <a:ext cx="5178056" cy="5534720"/>
          </a:xfrm>
          <a:prstGeom prst="rect">
            <a:avLst/>
          </a:prstGeom>
          <a:ln>
            <a:noFill/>
          </a:ln>
          <a:effectLst>
            <a:softEdge rad="112500"/>
          </a:effectLst>
        </p:spPr>
      </p:pic>
    </p:spTree>
    <p:extLst>
      <p:ext uri="{BB962C8B-B14F-4D97-AF65-F5344CB8AC3E}">
        <p14:creationId xmlns:p14="http://schemas.microsoft.com/office/powerpoint/2010/main" val="369152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95693" y="744279"/>
            <a:ext cx="8952614" cy="369332"/>
          </a:xfrm>
          <a:prstGeom prst="rect">
            <a:avLst/>
          </a:prstGeom>
        </p:spPr>
        <p:txBody>
          <a:bodyPr wrap="square">
            <a:spAutoFit/>
          </a:bodyPr>
          <a:lstStyle/>
          <a:p>
            <a:pPr algn="ctr"/>
            <a:r>
              <a:rPr lang="en-US" dirty="0">
                <a:latin typeface="+mj-lt"/>
              </a:rPr>
              <a:t>Do you have taste-tests? 					Who is tasting the product?</a:t>
            </a:r>
          </a:p>
        </p:txBody>
      </p:sp>
      <p:pic>
        <p:nvPicPr>
          <p:cNvPr id="5" name="Picture 4"/>
          <p:cNvPicPr>
            <a:picLocks noChangeAspect="1"/>
          </p:cNvPicPr>
          <p:nvPr/>
        </p:nvPicPr>
        <p:blipFill rotWithShape="1">
          <a:blip r:embed="rId2"/>
          <a:srcRect l="17153" r="14626"/>
          <a:stretch/>
        </p:blipFill>
        <p:spPr>
          <a:xfrm>
            <a:off x="95693" y="1571622"/>
            <a:ext cx="4653987" cy="4917270"/>
          </a:xfrm>
          <a:prstGeom prst="rect">
            <a:avLst/>
          </a:prstGeom>
          <a:ln>
            <a:noFill/>
          </a:ln>
          <a:effectLst>
            <a:softEdge rad="112500"/>
          </a:effectLst>
        </p:spPr>
      </p:pic>
      <p:pic>
        <p:nvPicPr>
          <p:cNvPr id="6" name="Picture 5"/>
          <p:cNvPicPr>
            <a:picLocks noChangeAspect="1"/>
          </p:cNvPicPr>
          <p:nvPr/>
        </p:nvPicPr>
        <p:blipFill rotWithShape="1">
          <a:blip r:embed="rId3"/>
          <a:srcRect l="19574" r="19138"/>
          <a:stretch/>
        </p:blipFill>
        <p:spPr>
          <a:xfrm>
            <a:off x="4731488" y="1571622"/>
            <a:ext cx="4305535" cy="5004327"/>
          </a:xfrm>
          <a:prstGeom prst="rect">
            <a:avLst/>
          </a:prstGeom>
          <a:ln>
            <a:noFill/>
          </a:ln>
          <a:effectLst>
            <a:softEdge rad="112500"/>
          </a:effectLst>
        </p:spPr>
      </p:pic>
    </p:spTree>
    <p:extLst>
      <p:ext uri="{BB962C8B-B14F-4D97-AF65-F5344CB8AC3E}">
        <p14:creationId xmlns:p14="http://schemas.microsoft.com/office/powerpoint/2010/main" val="3832791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593805" y="2623880"/>
            <a:ext cx="3030279" cy="3362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95693" y="744279"/>
            <a:ext cx="8952614" cy="369332"/>
          </a:xfrm>
          <a:prstGeom prst="rect">
            <a:avLst/>
          </a:prstGeom>
        </p:spPr>
        <p:txBody>
          <a:bodyPr wrap="square">
            <a:spAutoFit/>
          </a:bodyPr>
          <a:lstStyle/>
          <a:p>
            <a:pPr algn="ctr"/>
            <a:r>
              <a:rPr lang="en-US" dirty="0">
                <a:latin typeface="+mj-lt"/>
              </a:rPr>
              <a:t>How are products rated during taste tests?</a:t>
            </a:r>
          </a:p>
        </p:txBody>
      </p:sp>
      <p:graphicFrame>
        <p:nvGraphicFramePr>
          <p:cNvPr id="9" name="Chart 8"/>
          <p:cNvGraphicFramePr/>
          <p:nvPr>
            <p:extLst>
              <p:ext uri="{D42A27DB-BD31-4B8C-83A1-F6EECF244321}">
                <p14:modId xmlns:p14="http://schemas.microsoft.com/office/powerpoint/2010/main" val="1751582312"/>
              </p:ext>
            </p:extLst>
          </p:nvPr>
        </p:nvGraphicFramePr>
        <p:xfrm>
          <a:off x="797442" y="1286539"/>
          <a:ext cx="7549117" cy="54285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3954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241367" y="1000784"/>
            <a:ext cx="5178056" cy="646331"/>
          </a:xfrm>
          <a:prstGeom prst="rect">
            <a:avLst/>
          </a:prstGeom>
        </p:spPr>
        <p:txBody>
          <a:bodyPr wrap="square">
            <a:spAutoFit/>
          </a:bodyPr>
          <a:lstStyle/>
          <a:p>
            <a:pPr algn="ctr"/>
            <a:r>
              <a:rPr lang="en-US" dirty="0">
                <a:latin typeface="+mj-lt"/>
              </a:rPr>
              <a:t>Are you satisfied with the number of vendors currently participating on your bids?</a:t>
            </a:r>
          </a:p>
        </p:txBody>
      </p:sp>
      <p:graphicFrame>
        <p:nvGraphicFramePr>
          <p:cNvPr id="5" name="Chart 4"/>
          <p:cNvGraphicFramePr>
            <a:graphicFrameLocks/>
          </p:cNvGraphicFramePr>
          <p:nvPr>
            <p:extLst>
              <p:ext uri="{D42A27DB-BD31-4B8C-83A1-F6EECF244321}">
                <p14:modId xmlns:p14="http://schemas.microsoft.com/office/powerpoint/2010/main" val="397416758"/>
              </p:ext>
            </p:extLst>
          </p:nvPr>
        </p:nvGraphicFramePr>
        <p:xfrm>
          <a:off x="0" y="1482943"/>
          <a:ext cx="6046220" cy="53205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188525509"/>
              </p:ext>
            </p:extLst>
          </p:nvPr>
        </p:nvGraphicFramePr>
        <p:xfrm>
          <a:off x="6046220" y="2549955"/>
          <a:ext cx="2817628" cy="3186557"/>
        </p:xfrm>
        <a:graphic>
          <a:graphicData uri="http://schemas.openxmlformats.org/drawingml/2006/table">
            <a:tbl>
              <a:tblPr>
                <a:tableStyleId>{8799B23B-EC83-4686-B30A-512413B5E67A}</a:tableStyleId>
              </a:tblPr>
              <a:tblGrid>
                <a:gridCol w="2817628">
                  <a:extLst>
                    <a:ext uri="{9D8B030D-6E8A-4147-A177-3AD203B41FA5}">
                      <a16:colId xmlns:a16="http://schemas.microsoft.com/office/drawing/2014/main" val="1103381951"/>
                    </a:ext>
                  </a:extLst>
                </a:gridCol>
              </a:tblGrid>
              <a:tr h="910447">
                <a:tc>
                  <a:txBody>
                    <a:bodyPr/>
                    <a:lstStyle/>
                    <a:p>
                      <a:pPr algn="ctr" fontAlgn="b"/>
                      <a:r>
                        <a:rPr lang="en-US" sz="1400" u="none" strike="noStrike" dirty="0">
                          <a:effectLst/>
                          <a:latin typeface="+mj-lt"/>
                        </a:rPr>
                        <a:t>Contacting brokers or manufacturers to see which distributors stock those items</a:t>
                      </a:r>
                      <a:endParaRPr lang="en-US" sz="14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2243594657"/>
                  </a:ext>
                </a:extLst>
              </a:tr>
              <a:tr h="455222">
                <a:tc>
                  <a:txBody>
                    <a:bodyPr/>
                    <a:lstStyle/>
                    <a:p>
                      <a:pPr algn="ctr" fontAlgn="b"/>
                      <a:r>
                        <a:rPr lang="en-US" sz="1400" u="none" strike="noStrike">
                          <a:effectLst/>
                          <a:latin typeface="+mj-lt"/>
                        </a:rPr>
                        <a:t>Eligible vendors are notified of the bid</a:t>
                      </a:r>
                      <a:endParaRPr lang="en-US" sz="14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3099995893"/>
                  </a:ext>
                </a:extLst>
              </a:tr>
              <a:tr h="455222">
                <a:tc>
                  <a:txBody>
                    <a:bodyPr/>
                    <a:lstStyle/>
                    <a:p>
                      <a:pPr algn="ctr" fontAlgn="b"/>
                      <a:r>
                        <a:rPr lang="en-US" sz="1400" u="none" strike="noStrike">
                          <a:effectLst/>
                          <a:latin typeface="+mj-lt"/>
                        </a:rPr>
                        <a:t>The bid is posted electronically.</a:t>
                      </a:r>
                      <a:endParaRPr lang="en-US" sz="14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1965471516"/>
                  </a:ext>
                </a:extLst>
              </a:tr>
              <a:tr h="455222">
                <a:tc>
                  <a:txBody>
                    <a:bodyPr/>
                    <a:lstStyle/>
                    <a:p>
                      <a:pPr algn="ctr" fontAlgn="b"/>
                      <a:r>
                        <a:rPr lang="en-US" sz="1400" u="none" strike="noStrike">
                          <a:effectLst/>
                          <a:latin typeface="+mj-lt"/>
                        </a:rPr>
                        <a:t>Trade Shows</a:t>
                      </a:r>
                      <a:endParaRPr lang="en-US" sz="14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2898172618"/>
                  </a:ext>
                </a:extLst>
              </a:tr>
              <a:tr h="455222">
                <a:tc>
                  <a:txBody>
                    <a:bodyPr/>
                    <a:lstStyle/>
                    <a:p>
                      <a:pPr algn="ctr" fontAlgn="b"/>
                      <a:r>
                        <a:rPr lang="en-US" sz="1400" u="none" strike="noStrike">
                          <a:effectLst/>
                          <a:latin typeface="+mj-lt"/>
                        </a:rPr>
                        <a:t>Vendors contact the school directly</a:t>
                      </a:r>
                      <a:endParaRPr lang="en-US" sz="14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2078620660"/>
                  </a:ext>
                </a:extLst>
              </a:tr>
              <a:tr h="455222">
                <a:tc>
                  <a:txBody>
                    <a:bodyPr/>
                    <a:lstStyle/>
                    <a:p>
                      <a:pPr algn="ctr" fontAlgn="b"/>
                      <a:r>
                        <a:rPr lang="en-US" sz="1400" u="none" strike="noStrike" dirty="0">
                          <a:effectLst/>
                          <a:latin typeface="+mj-lt"/>
                        </a:rPr>
                        <a:t>Word of mouth</a:t>
                      </a:r>
                      <a:endParaRPr lang="en-US" sz="14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542533248"/>
                  </a:ext>
                </a:extLst>
              </a:tr>
            </a:tbl>
          </a:graphicData>
        </a:graphic>
      </p:graphicFrame>
      <p:sp>
        <p:nvSpPr>
          <p:cNvPr id="6" name="Rectangle 5"/>
          <p:cNvSpPr/>
          <p:nvPr/>
        </p:nvSpPr>
        <p:spPr>
          <a:xfrm>
            <a:off x="5660790" y="1000785"/>
            <a:ext cx="3483210" cy="646331"/>
          </a:xfrm>
          <a:prstGeom prst="rect">
            <a:avLst/>
          </a:prstGeom>
        </p:spPr>
        <p:txBody>
          <a:bodyPr wrap="square">
            <a:spAutoFit/>
          </a:bodyPr>
          <a:lstStyle/>
          <a:p>
            <a:pPr algn="ctr"/>
            <a:r>
              <a:rPr lang="en-US" dirty="0">
                <a:latin typeface="+mj-lt"/>
              </a:rPr>
              <a:t>If not, how do you find new vendors and contacts?</a:t>
            </a:r>
          </a:p>
        </p:txBody>
      </p:sp>
    </p:spTree>
    <p:extLst>
      <p:ext uri="{BB962C8B-B14F-4D97-AF65-F5344CB8AC3E}">
        <p14:creationId xmlns:p14="http://schemas.microsoft.com/office/powerpoint/2010/main" val="3124143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95693" y="744279"/>
            <a:ext cx="8952614" cy="369332"/>
          </a:xfrm>
          <a:prstGeom prst="rect">
            <a:avLst/>
          </a:prstGeom>
        </p:spPr>
        <p:txBody>
          <a:bodyPr wrap="square">
            <a:spAutoFit/>
          </a:bodyPr>
          <a:lstStyle/>
          <a:p>
            <a:pPr algn="ctr"/>
            <a:r>
              <a:rPr lang="en-US" dirty="0">
                <a:latin typeface="+mj-lt"/>
              </a:rPr>
              <a:t>Do you have trouble finding new vendors? If yes, why do think this is?</a:t>
            </a:r>
          </a:p>
        </p:txBody>
      </p:sp>
      <p:graphicFrame>
        <p:nvGraphicFramePr>
          <p:cNvPr id="5" name="Chart 4"/>
          <p:cNvGraphicFramePr>
            <a:graphicFrameLocks/>
          </p:cNvGraphicFramePr>
          <p:nvPr>
            <p:extLst/>
          </p:nvPr>
        </p:nvGraphicFramePr>
        <p:xfrm>
          <a:off x="0" y="1482943"/>
          <a:ext cx="6046220" cy="53205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585763184"/>
              </p:ext>
            </p:extLst>
          </p:nvPr>
        </p:nvGraphicFramePr>
        <p:xfrm>
          <a:off x="75817" y="1113611"/>
          <a:ext cx="4783262" cy="54466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1997109847"/>
              </p:ext>
            </p:extLst>
          </p:nvPr>
        </p:nvGraphicFramePr>
        <p:xfrm>
          <a:off x="4572000" y="1534753"/>
          <a:ext cx="4547256" cy="473471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25841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3999272" y="1423051"/>
            <a:ext cx="5008989" cy="3861505"/>
          </a:xfrm>
          <a:prstGeom prst="rect">
            <a:avLst/>
          </a:prstGeom>
        </p:spPr>
      </p:pic>
      <p:sp>
        <p:nvSpPr>
          <p:cNvPr id="2" name="Title 1"/>
          <p:cNvSpPr>
            <a:spLocks noGrp="1"/>
          </p:cNvSpPr>
          <p:nvPr>
            <p:ph type="ctrTitle"/>
          </p:nvPr>
        </p:nvSpPr>
        <p:spPr>
          <a:xfrm>
            <a:off x="95693" y="0"/>
            <a:ext cx="8952614" cy="744279"/>
          </a:xfrm>
        </p:spPr>
        <p:txBody>
          <a:bodyPr>
            <a:noAutofit/>
          </a:bodyPr>
          <a:lstStyle/>
          <a:p>
            <a:r>
              <a:rPr lang="en-US" sz="4000" dirty="0"/>
              <a:t>Topic 2: Forecasting Quantities</a:t>
            </a:r>
          </a:p>
        </p:txBody>
      </p:sp>
      <p:sp>
        <p:nvSpPr>
          <p:cNvPr id="4" name="Rectangle 3"/>
          <p:cNvSpPr/>
          <p:nvPr/>
        </p:nvSpPr>
        <p:spPr>
          <a:xfrm>
            <a:off x="0" y="898999"/>
            <a:ext cx="3753293" cy="369332"/>
          </a:xfrm>
          <a:prstGeom prst="rect">
            <a:avLst/>
          </a:prstGeom>
        </p:spPr>
        <p:txBody>
          <a:bodyPr wrap="square">
            <a:spAutoFit/>
          </a:bodyPr>
          <a:lstStyle/>
          <a:p>
            <a:pPr algn="ctr"/>
            <a:r>
              <a:rPr lang="en-US" dirty="0">
                <a:latin typeface="+mj-lt"/>
              </a:rPr>
              <a:t>Do you provide quantities on your bid?</a:t>
            </a:r>
          </a:p>
        </p:txBody>
      </p:sp>
      <p:pic>
        <p:nvPicPr>
          <p:cNvPr id="5" name="Picture 4"/>
          <p:cNvPicPr>
            <a:picLocks noChangeAspect="1"/>
          </p:cNvPicPr>
          <p:nvPr/>
        </p:nvPicPr>
        <p:blipFill rotWithShape="1">
          <a:blip r:embed="rId3"/>
          <a:srcRect l="1985" t="6673"/>
          <a:stretch/>
        </p:blipFill>
        <p:spPr>
          <a:xfrm>
            <a:off x="318945" y="1423051"/>
            <a:ext cx="3375975" cy="3414763"/>
          </a:xfrm>
          <a:prstGeom prst="rect">
            <a:avLst/>
          </a:prstGeom>
        </p:spPr>
      </p:pic>
      <p:sp>
        <p:nvSpPr>
          <p:cNvPr id="3" name="Rectangle 2"/>
          <p:cNvSpPr/>
          <p:nvPr/>
        </p:nvSpPr>
        <p:spPr>
          <a:xfrm>
            <a:off x="4699970" y="898999"/>
            <a:ext cx="3607591" cy="369332"/>
          </a:xfrm>
          <a:prstGeom prst="rect">
            <a:avLst/>
          </a:prstGeom>
        </p:spPr>
        <p:txBody>
          <a:bodyPr wrap="none">
            <a:spAutoFit/>
          </a:bodyPr>
          <a:lstStyle/>
          <a:p>
            <a:pPr algn="ctr"/>
            <a:r>
              <a:rPr lang="en-US" dirty="0">
                <a:latin typeface="+mj-lt"/>
              </a:rPr>
              <a:t>Would you ever list a zero and why? </a:t>
            </a:r>
          </a:p>
        </p:txBody>
      </p:sp>
      <p:sp>
        <p:nvSpPr>
          <p:cNvPr id="12" name="TextBox 11"/>
          <p:cNvSpPr txBox="1"/>
          <p:nvPr/>
        </p:nvSpPr>
        <p:spPr>
          <a:xfrm>
            <a:off x="4270063" y="5577499"/>
            <a:ext cx="5320504" cy="1354217"/>
          </a:xfrm>
          <a:prstGeom prst="rect">
            <a:avLst/>
          </a:prstGeom>
          <a:noFill/>
        </p:spPr>
        <p:txBody>
          <a:bodyPr wrap="square" rtlCol="0">
            <a:spAutoFit/>
          </a:bodyPr>
          <a:lstStyle/>
          <a:p>
            <a:r>
              <a:rPr lang="en-US" sz="1600" b="1" dirty="0">
                <a:latin typeface="+mj-lt"/>
              </a:rPr>
              <a:t>Of those who list zero, reasons why include:</a:t>
            </a:r>
          </a:p>
          <a:p>
            <a:pPr algn="ctr"/>
            <a:endParaRPr lang="en-US" sz="1600" dirty="0">
              <a:latin typeface="+mj-lt"/>
            </a:endParaRPr>
          </a:p>
          <a:p>
            <a:pPr marL="171450" indent="-171450">
              <a:buFont typeface="Arial" panose="020B0604020202020204" pitchFamily="34" charset="0"/>
              <a:buChar char="•"/>
            </a:pPr>
            <a:r>
              <a:rPr lang="en-US" sz="1600" dirty="0">
                <a:latin typeface="+mj-lt"/>
              </a:rPr>
              <a:t>Difficult to forecast for new products</a:t>
            </a:r>
          </a:p>
          <a:p>
            <a:pPr marL="171450" indent="-171450">
              <a:buFont typeface="Arial" panose="020B0604020202020204" pitchFamily="34" charset="0"/>
              <a:buChar char="•"/>
            </a:pPr>
            <a:r>
              <a:rPr lang="en-US" sz="1600" dirty="0">
                <a:latin typeface="+mj-lt"/>
              </a:rPr>
              <a:t>Bidding two or more similar products</a:t>
            </a:r>
          </a:p>
          <a:p>
            <a:endParaRPr lang="en-US" dirty="0">
              <a:latin typeface="+mj-lt"/>
            </a:endParaRPr>
          </a:p>
        </p:txBody>
      </p:sp>
    </p:spTree>
    <p:extLst>
      <p:ext uri="{BB962C8B-B14F-4D97-AF65-F5344CB8AC3E}">
        <p14:creationId xmlns:p14="http://schemas.microsoft.com/office/powerpoint/2010/main" val="287883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2: Forecasting Quantities</a:t>
            </a:r>
          </a:p>
        </p:txBody>
      </p:sp>
      <p:sp>
        <p:nvSpPr>
          <p:cNvPr id="4" name="Rectangle 3"/>
          <p:cNvSpPr/>
          <p:nvPr/>
        </p:nvSpPr>
        <p:spPr>
          <a:xfrm>
            <a:off x="95693" y="744279"/>
            <a:ext cx="8952614" cy="369332"/>
          </a:xfrm>
          <a:prstGeom prst="rect">
            <a:avLst/>
          </a:prstGeom>
        </p:spPr>
        <p:txBody>
          <a:bodyPr wrap="square">
            <a:spAutoFit/>
          </a:bodyPr>
          <a:lstStyle/>
          <a:p>
            <a:pPr algn="ctr"/>
            <a:r>
              <a:rPr lang="en-US" dirty="0">
                <a:latin typeface="+mj-lt"/>
              </a:rPr>
              <a:t>How do you come up with your forecasts? What obstacles do you encounter?</a:t>
            </a:r>
          </a:p>
        </p:txBody>
      </p:sp>
      <p:pic>
        <p:nvPicPr>
          <p:cNvPr id="3" name="Picture 2"/>
          <p:cNvPicPr>
            <a:picLocks noChangeAspect="1"/>
          </p:cNvPicPr>
          <p:nvPr/>
        </p:nvPicPr>
        <p:blipFill rotWithShape="1">
          <a:blip r:embed="rId2"/>
          <a:srcRect l="1499" t="1427" r="1049" b="18508"/>
          <a:stretch/>
        </p:blipFill>
        <p:spPr>
          <a:xfrm>
            <a:off x="1127050" y="1222740"/>
            <a:ext cx="6921797" cy="4369981"/>
          </a:xfrm>
          <a:prstGeom prst="rect">
            <a:avLst/>
          </a:prstGeom>
        </p:spPr>
      </p:pic>
      <p:sp>
        <p:nvSpPr>
          <p:cNvPr id="6" name="TextBox 5"/>
          <p:cNvSpPr txBox="1"/>
          <p:nvPr/>
        </p:nvSpPr>
        <p:spPr>
          <a:xfrm>
            <a:off x="95693" y="5380074"/>
            <a:ext cx="8884832" cy="1384995"/>
          </a:xfrm>
          <a:prstGeom prst="rect">
            <a:avLst/>
          </a:prstGeom>
          <a:noFill/>
        </p:spPr>
        <p:txBody>
          <a:bodyPr wrap="square" rtlCol="0">
            <a:spAutoFit/>
          </a:bodyPr>
          <a:lstStyle/>
          <a:p>
            <a:r>
              <a:rPr lang="en-US" sz="1400" b="1" dirty="0">
                <a:latin typeface="+mj-lt"/>
              </a:rPr>
              <a:t>Obstacles include:</a:t>
            </a:r>
          </a:p>
          <a:p>
            <a:pPr marL="285750" indent="-285750">
              <a:buFont typeface="Arial" panose="020B0604020202020204" pitchFamily="34" charset="0"/>
              <a:buChar char="•"/>
            </a:pPr>
            <a:r>
              <a:rPr lang="en-US" sz="1400" dirty="0">
                <a:latin typeface="+mj-lt"/>
              </a:rPr>
              <a:t>Student preference significantly affects usage</a:t>
            </a:r>
          </a:p>
          <a:p>
            <a:pPr marL="285750" indent="-285750">
              <a:buFont typeface="Arial" panose="020B0604020202020204" pitchFamily="34" charset="0"/>
              <a:buChar char="•"/>
            </a:pPr>
            <a:r>
              <a:rPr lang="en-US" sz="1400" dirty="0">
                <a:latin typeface="+mj-lt"/>
              </a:rPr>
              <a:t>Difficult to plan for upcoming year</a:t>
            </a:r>
          </a:p>
          <a:p>
            <a:pPr marL="285750" indent="-285750">
              <a:buFont typeface="Arial" panose="020B0604020202020204" pitchFamily="34" charset="0"/>
              <a:buChar char="•"/>
            </a:pPr>
            <a:r>
              <a:rPr lang="en-US" sz="1400" dirty="0">
                <a:latin typeface="+mj-lt"/>
              </a:rPr>
              <a:t>If item isn’t delivered on time, affects usage numbers / storage space</a:t>
            </a:r>
          </a:p>
          <a:p>
            <a:pPr marL="285750" indent="-285750">
              <a:buFont typeface="Arial" panose="020B0604020202020204" pitchFamily="34" charset="0"/>
              <a:buChar char="•"/>
            </a:pPr>
            <a:r>
              <a:rPr lang="en-US" sz="1400" dirty="0">
                <a:latin typeface="+mj-lt"/>
              </a:rPr>
              <a:t>Menu Changes</a:t>
            </a:r>
          </a:p>
          <a:p>
            <a:pPr marL="285750" indent="-285750">
              <a:buFont typeface="Arial" panose="020B0604020202020204" pitchFamily="34" charset="0"/>
              <a:buChar char="•"/>
            </a:pPr>
            <a:r>
              <a:rPr lang="en-US" sz="1400" dirty="0">
                <a:latin typeface="+mj-lt"/>
              </a:rPr>
              <a:t>Hard to forecast for Smart Snacks items, find variety kids will eat</a:t>
            </a:r>
          </a:p>
        </p:txBody>
      </p:sp>
    </p:spTree>
    <p:extLst>
      <p:ext uri="{BB962C8B-B14F-4D97-AF65-F5344CB8AC3E}">
        <p14:creationId xmlns:p14="http://schemas.microsoft.com/office/powerpoint/2010/main" val="3724118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2: Forecasting Quantities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Do you use a menu-planning software?  If yes, which software?</a:t>
            </a:r>
          </a:p>
        </p:txBody>
      </p:sp>
      <p:pic>
        <p:nvPicPr>
          <p:cNvPr id="5" name="Picture 4"/>
          <p:cNvPicPr>
            <a:picLocks noChangeAspect="1"/>
          </p:cNvPicPr>
          <p:nvPr/>
        </p:nvPicPr>
        <p:blipFill>
          <a:blip r:embed="rId2"/>
          <a:stretch>
            <a:fillRect/>
          </a:stretch>
        </p:blipFill>
        <p:spPr>
          <a:xfrm>
            <a:off x="95693" y="1743740"/>
            <a:ext cx="4189748" cy="4330749"/>
          </a:xfrm>
          <a:prstGeom prst="rect">
            <a:avLst/>
          </a:prstGeom>
        </p:spPr>
      </p:pic>
      <p:graphicFrame>
        <p:nvGraphicFramePr>
          <p:cNvPr id="9" name="Chart 8"/>
          <p:cNvGraphicFramePr>
            <a:graphicFrameLocks/>
          </p:cNvGraphicFramePr>
          <p:nvPr>
            <p:extLst>
              <p:ext uri="{D42A27DB-BD31-4B8C-83A1-F6EECF244321}">
                <p14:modId xmlns:p14="http://schemas.microsoft.com/office/powerpoint/2010/main" val="2724898434"/>
              </p:ext>
            </p:extLst>
          </p:nvPr>
        </p:nvGraphicFramePr>
        <p:xfrm>
          <a:off x="4380614" y="1113611"/>
          <a:ext cx="4763386" cy="58388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5463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2: Forecasting Quantities</a:t>
            </a:r>
          </a:p>
        </p:txBody>
      </p:sp>
      <p:sp>
        <p:nvSpPr>
          <p:cNvPr id="3" name="Rectangle 2"/>
          <p:cNvSpPr/>
          <p:nvPr/>
        </p:nvSpPr>
        <p:spPr>
          <a:xfrm>
            <a:off x="95693" y="744279"/>
            <a:ext cx="3923414" cy="646331"/>
          </a:xfrm>
          <a:prstGeom prst="rect">
            <a:avLst/>
          </a:prstGeom>
        </p:spPr>
        <p:txBody>
          <a:bodyPr wrap="square">
            <a:spAutoFit/>
          </a:bodyPr>
          <a:lstStyle/>
          <a:p>
            <a:pPr algn="ctr"/>
            <a:r>
              <a:rPr lang="en-US" dirty="0">
                <a:latin typeface="+mj-lt"/>
              </a:rPr>
              <a:t>Is your menu-planning software helpful when forecasting quantities?</a:t>
            </a:r>
          </a:p>
        </p:txBody>
      </p:sp>
      <p:graphicFrame>
        <p:nvGraphicFramePr>
          <p:cNvPr id="5" name="Chart 4"/>
          <p:cNvGraphicFramePr>
            <a:graphicFrameLocks/>
          </p:cNvGraphicFramePr>
          <p:nvPr>
            <p:extLst>
              <p:ext uri="{D42A27DB-BD31-4B8C-83A1-F6EECF244321}">
                <p14:modId xmlns:p14="http://schemas.microsoft.com/office/powerpoint/2010/main" val="3069005432"/>
              </p:ext>
            </p:extLst>
          </p:nvPr>
        </p:nvGraphicFramePr>
        <p:xfrm>
          <a:off x="4570189" y="1626782"/>
          <a:ext cx="4667694" cy="4880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627448480"/>
              </p:ext>
            </p:extLst>
          </p:nvPr>
        </p:nvGraphicFramePr>
        <p:xfrm>
          <a:off x="-386174" y="1477925"/>
          <a:ext cx="4956363" cy="5029201"/>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4942329" y="831594"/>
            <a:ext cx="3923414" cy="646331"/>
          </a:xfrm>
          <a:prstGeom prst="rect">
            <a:avLst/>
          </a:prstGeom>
        </p:spPr>
        <p:txBody>
          <a:bodyPr wrap="square">
            <a:spAutoFit/>
          </a:bodyPr>
          <a:lstStyle/>
          <a:p>
            <a:pPr algn="ctr"/>
            <a:r>
              <a:rPr lang="en-US" dirty="0">
                <a:latin typeface="+mj-lt"/>
              </a:rPr>
              <a:t>If you use cycle menus, what is the cycle length?</a:t>
            </a:r>
          </a:p>
        </p:txBody>
      </p:sp>
    </p:spTree>
    <p:extLst>
      <p:ext uri="{BB962C8B-B14F-4D97-AF65-F5344CB8AC3E}">
        <p14:creationId xmlns:p14="http://schemas.microsoft.com/office/powerpoint/2010/main" val="762246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2: Forecasting Quantities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How do you forecast for a new product?</a:t>
            </a:r>
          </a:p>
        </p:txBody>
      </p:sp>
      <p:graphicFrame>
        <p:nvGraphicFramePr>
          <p:cNvPr id="5" name="Chart 4"/>
          <p:cNvGraphicFramePr>
            <a:graphicFrameLocks/>
          </p:cNvGraphicFramePr>
          <p:nvPr>
            <p:extLst>
              <p:ext uri="{D42A27DB-BD31-4B8C-83A1-F6EECF244321}">
                <p14:modId xmlns:p14="http://schemas.microsoft.com/office/powerpoint/2010/main" val="3968464642"/>
              </p:ext>
            </p:extLst>
          </p:nvPr>
        </p:nvGraphicFramePr>
        <p:xfrm>
          <a:off x="340242" y="1190847"/>
          <a:ext cx="8452884" cy="57457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9513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244010"/>
          </a:xfrm>
        </p:spPr>
        <p:txBody>
          <a:bodyPr/>
          <a:lstStyle/>
          <a:p>
            <a:r>
              <a:rPr lang="en-US" dirty="0"/>
              <a:t>Method</a:t>
            </a:r>
          </a:p>
        </p:txBody>
      </p:sp>
      <p:sp>
        <p:nvSpPr>
          <p:cNvPr id="6" name="Rectangle 5"/>
          <p:cNvSpPr/>
          <p:nvPr/>
        </p:nvSpPr>
        <p:spPr>
          <a:xfrm>
            <a:off x="0" y="1403499"/>
            <a:ext cx="9144000" cy="4801314"/>
          </a:xfrm>
          <a:prstGeom prst="rect">
            <a:avLst/>
          </a:prstGeom>
        </p:spPr>
        <p:txBody>
          <a:bodyPr wrap="square">
            <a:spAutoFit/>
          </a:bodyPr>
          <a:lstStyle/>
          <a:p>
            <a:r>
              <a:rPr lang="en-US" dirty="0">
                <a:latin typeface="+mj-lt"/>
              </a:rPr>
              <a:t>Interflex has gathered information on the procurement process from operators nationwide via telephone interviews, online surveys, and bid opportunity and award data.</a:t>
            </a:r>
          </a:p>
          <a:p>
            <a:endParaRPr lang="en-US" dirty="0">
              <a:latin typeface="+mj-lt"/>
            </a:endParaRPr>
          </a:p>
          <a:p>
            <a:r>
              <a:rPr lang="en-US" dirty="0">
                <a:latin typeface="+mj-lt"/>
              </a:rPr>
              <a:t>Four separate online surveys (one for each topic) were distributed to schools across the country. The number of respondents varied by survey. The average number of responses is 70.</a:t>
            </a:r>
          </a:p>
          <a:p>
            <a:endParaRPr lang="en-US" dirty="0">
              <a:latin typeface="+mj-lt"/>
            </a:endParaRPr>
          </a:p>
          <a:p>
            <a:r>
              <a:rPr lang="en-US" dirty="0">
                <a:latin typeface="+mj-lt"/>
              </a:rPr>
              <a:t>Interflex also interviewed four operators (2 small schools and 2 large cooperatives) via telephone.</a:t>
            </a:r>
          </a:p>
          <a:p>
            <a:endParaRPr lang="en-US" dirty="0">
              <a:latin typeface="+mj-lt"/>
            </a:endParaRPr>
          </a:p>
          <a:p>
            <a:r>
              <a:rPr lang="en-US" dirty="0">
                <a:latin typeface="+mj-lt"/>
              </a:rPr>
              <a:t>This information has been analyzed and the findings are presented here for discussion.</a:t>
            </a:r>
          </a:p>
          <a:p>
            <a:endParaRPr lang="en-US" dirty="0">
              <a:latin typeface="+mj-lt"/>
            </a:endParaRPr>
          </a:p>
          <a:p>
            <a:endParaRPr lang="en-US" dirty="0">
              <a:latin typeface="+mj-lt"/>
            </a:endParaRPr>
          </a:p>
          <a:p>
            <a:endParaRPr lang="en-US" dirty="0">
              <a:latin typeface="+mj-lt"/>
            </a:endParaRPr>
          </a:p>
          <a:p>
            <a:endParaRPr lang="en-US" dirty="0">
              <a:latin typeface="+mj-lt"/>
            </a:endParaRPr>
          </a:p>
          <a:p>
            <a:endParaRPr lang="en-US" dirty="0">
              <a:latin typeface="+mj-lt"/>
            </a:endParaRPr>
          </a:p>
          <a:p>
            <a:endParaRPr lang="en-US" dirty="0">
              <a:latin typeface="+mj-lt"/>
            </a:endParaRPr>
          </a:p>
          <a:p>
            <a:r>
              <a:rPr lang="en-US" dirty="0">
                <a:latin typeface="+mj-lt"/>
              </a:rPr>
              <a:t>*Note: operators with an enrollment size of &gt;13,000 students were designated as “large” and those with an enrollment size &lt;13,000 were designated as “small”.</a:t>
            </a:r>
          </a:p>
        </p:txBody>
      </p:sp>
    </p:spTree>
    <p:extLst>
      <p:ext uri="{BB962C8B-B14F-4D97-AF65-F5344CB8AC3E}">
        <p14:creationId xmlns:p14="http://schemas.microsoft.com/office/powerpoint/2010/main" val="761524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2: Forecasting Quantities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When do you update your forecasts?</a:t>
            </a:r>
          </a:p>
        </p:txBody>
      </p:sp>
      <p:pic>
        <p:nvPicPr>
          <p:cNvPr id="6" name="Picture 5"/>
          <p:cNvPicPr>
            <a:picLocks noChangeAspect="1"/>
          </p:cNvPicPr>
          <p:nvPr/>
        </p:nvPicPr>
        <p:blipFill rotWithShape="1">
          <a:blip r:embed="rId2"/>
          <a:srcRect l="7080" t="2942"/>
          <a:stretch/>
        </p:blipFill>
        <p:spPr>
          <a:xfrm>
            <a:off x="1589219" y="1401960"/>
            <a:ext cx="5965561" cy="5150036"/>
          </a:xfrm>
          <a:prstGeom prst="rect">
            <a:avLst/>
          </a:prstGeom>
        </p:spPr>
      </p:pic>
    </p:spTree>
    <p:extLst>
      <p:ext uri="{BB962C8B-B14F-4D97-AF65-F5344CB8AC3E}">
        <p14:creationId xmlns:p14="http://schemas.microsoft.com/office/powerpoint/2010/main" val="129011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2: Forecasting Quantities</a:t>
            </a:r>
          </a:p>
        </p:txBody>
      </p:sp>
      <p:sp>
        <p:nvSpPr>
          <p:cNvPr id="3" name="Rectangle 2"/>
          <p:cNvSpPr/>
          <p:nvPr/>
        </p:nvSpPr>
        <p:spPr>
          <a:xfrm>
            <a:off x="95693" y="744279"/>
            <a:ext cx="8952614" cy="646331"/>
          </a:xfrm>
          <a:prstGeom prst="rect">
            <a:avLst/>
          </a:prstGeom>
        </p:spPr>
        <p:txBody>
          <a:bodyPr wrap="square">
            <a:spAutoFit/>
          </a:bodyPr>
          <a:lstStyle/>
          <a:p>
            <a:pPr algn="ctr"/>
            <a:r>
              <a:rPr lang="en-US" dirty="0">
                <a:latin typeface="+mj-lt"/>
              </a:rPr>
              <a:t>How accurate do your forecasted quantities usually turn out to be compared to what you actually purchase that year?</a:t>
            </a:r>
          </a:p>
        </p:txBody>
      </p:sp>
      <p:graphicFrame>
        <p:nvGraphicFramePr>
          <p:cNvPr id="5" name="Chart 4"/>
          <p:cNvGraphicFramePr>
            <a:graphicFrameLocks/>
          </p:cNvGraphicFramePr>
          <p:nvPr>
            <p:extLst>
              <p:ext uri="{D42A27DB-BD31-4B8C-83A1-F6EECF244321}">
                <p14:modId xmlns:p14="http://schemas.microsoft.com/office/powerpoint/2010/main" val="3337467353"/>
              </p:ext>
            </p:extLst>
          </p:nvPr>
        </p:nvGraphicFramePr>
        <p:xfrm>
          <a:off x="-38100" y="947056"/>
          <a:ext cx="9220200" cy="59109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970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2: Forecasting Quantities</a:t>
            </a:r>
          </a:p>
        </p:txBody>
      </p:sp>
      <p:sp>
        <p:nvSpPr>
          <p:cNvPr id="3" name="Rectangle 2"/>
          <p:cNvSpPr/>
          <p:nvPr/>
        </p:nvSpPr>
        <p:spPr>
          <a:xfrm>
            <a:off x="84667" y="744279"/>
            <a:ext cx="8963640" cy="646331"/>
          </a:xfrm>
          <a:prstGeom prst="rect">
            <a:avLst/>
          </a:prstGeom>
        </p:spPr>
        <p:txBody>
          <a:bodyPr wrap="square">
            <a:spAutoFit/>
          </a:bodyPr>
          <a:lstStyle/>
          <a:p>
            <a:pPr algn="ctr"/>
            <a:r>
              <a:rPr lang="en-US" dirty="0">
                <a:latin typeface="+mj-lt"/>
              </a:rPr>
              <a:t>Is the forecasted quantity on your bid the only time that you communicate forecasts with your vendors or do you update them throughout the year?</a:t>
            </a:r>
          </a:p>
        </p:txBody>
      </p:sp>
      <p:pic>
        <p:nvPicPr>
          <p:cNvPr id="4" name="Picture 3"/>
          <p:cNvPicPr>
            <a:picLocks noChangeAspect="1"/>
          </p:cNvPicPr>
          <p:nvPr/>
        </p:nvPicPr>
        <p:blipFill rotWithShape="1">
          <a:blip r:embed="rId2"/>
          <a:srcRect l="3389" t="9027"/>
          <a:stretch/>
        </p:blipFill>
        <p:spPr>
          <a:xfrm>
            <a:off x="818092" y="1488558"/>
            <a:ext cx="7507201" cy="5159717"/>
          </a:xfrm>
          <a:prstGeom prst="rect">
            <a:avLst/>
          </a:prstGeom>
        </p:spPr>
      </p:pic>
    </p:spTree>
    <p:extLst>
      <p:ext uri="{BB962C8B-B14F-4D97-AF65-F5344CB8AC3E}">
        <p14:creationId xmlns:p14="http://schemas.microsoft.com/office/powerpoint/2010/main" val="2548750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3: Communication with Vendors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Do you communicate mostly with brokers, distributors, manufacturers, or a combination?</a:t>
            </a:r>
          </a:p>
        </p:txBody>
      </p:sp>
      <p:pic>
        <p:nvPicPr>
          <p:cNvPr id="4" name="Picture 3"/>
          <p:cNvPicPr>
            <a:picLocks noChangeAspect="1"/>
          </p:cNvPicPr>
          <p:nvPr/>
        </p:nvPicPr>
        <p:blipFill>
          <a:blip r:embed="rId2"/>
          <a:stretch>
            <a:fillRect/>
          </a:stretch>
        </p:blipFill>
        <p:spPr>
          <a:xfrm>
            <a:off x="367643" y="1488558"/>
            <a:ext cx="8408713" cy="5091738"/>
          </a:xfrm>
          <a:prstGeom prst="rect">
            <a:avLst/>
          </a:prstGeom>
        </p:spPr>
      </p:pic>
    </p:spTree>
    <p:extLst>
      <p:ext uri="{BB962C8B-B14F-4D97-AF65-F5344CB8AC3E}">
        <p14:creationId xmlns:p14="http://schemas.microsoft.com/office/powerpoint/2010/main" val="1356439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3: Communication with Vendors</a:t>
            </a:r>
          </a:p>
        </p:txBody>
      </p:sp>
      <p:sp>
        <p:nvSpPr>
          <p:cNvPr id="3" name="Rectangle 2"/>
          <p:cNvSpPr/>
          <p:nvPr/>
        </p:nvSpPr>
        <p:spPr>
          <a:xfrm>
            <a:off x="3322674" y="999458"/>
            <a:ext cx="5773479" cy="369332"/>
          </a:xfrm>
          <a:prstGeom prst="rect">
            <a:avLst/>
          </a:prstGeom>
        </p:spPr>
        <p:txBody>
          <a:bodyPr wrap="square">
            <a:spAutoFit/>
          </a:bodyPr>
          <a:lstStyle/>
          <a:p>
            <a:pPr algn="ctr"/>
            <a:r>
              <a:rPr lang="en-US" dirty="0">
                <a:latin typeface="+mj-lt"/>
              </a:rPr>
              <a:t>How do you hear about potential vendors in your area?</a:t>
            </a:r>
          </a:p>
        </p:txBody>
      </p:sp>
      <p:graphicFrame>
        <p:nvGraphicFramePr>
          <p:cNvPr id="6" name="Chart 5"/>
          <p:cNvGraphicFramePr>
            <a:graphicFrameLocks/>
          </p:cNvGraphicFramePr>
          <p:nvPr>
            <p:extLst>
              <p:ext uri="{D42A27DB-BD31-4B8C-83A1-F6EECF244321}">
                <p14:modId xmlns:p14="http://schemas.microsoft.com/office/powerpoint/2010/main" val="3860176292"/>
              </p:ext>
            </p:extLst>
          </p:nvPr>
        </p:nvGraphicFramePr>
        <p:xfrm>
          <a:off x="3800918" y="1499191"/>
          <a:ext cx="5343082" cy="53588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725556094"/>
              </p:ext>
            </p:extLst>
          </p:nvPr>
        </p:nvGraphicFramePr>
        <p:xfrm>
          <a:off x="95693" y="1961817"/>
          <a:ext cx="3705225" cy="393382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0" y="891383"/>
            <a:ext cx="3200399" cy="923330"/>
          </a:xfrm>
          <a:prstGeom prst="rect">
            <a:avLst/>
          </a:prstGeom>
        </p:spPr>
        <p:txBody>
          <a:bodyPr wrap="square">
            <a:spAutoFit/>
          </a:bodyPr>
          <a:lstStyle/>
          <a:p>
            <a:pPr algn="ctr"/>
            <a:r>
              <a:rPr lang="en-US" dirty="0">
                <a:latin typeface="+mj-lt"/>
              </a:rPr>
              <a:t>Are you in communication with vendors besides those from whom you purchase? </a:t>
            </a:r>
          </a:p>
        </p:txBody>
      </p:sp>
    </p:spTree>
    <p:extLst>
      <p:ext uri="{BB962C8B-B14F-4D97-AF65-F5344CB8AC3E}">
        <p14:creationId xmlns:p14="http://schemas.microsoft.com/office/powerpoint/2010/main" val="2396635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22108" y="1273101"/>
            <a:ext cx="8099784" cy="5208922"/>
          </a:xfrm>
          <a:prstGeom prst="rect">
            <a:avLst/>
          </a:prstGeom>
        </p:spPr>
      </p:pic>
      <p:sp>
        <p:nvSpPr>
          <p:cNvPr id="2" name="Title 1"/>
          <p:cNvSpPr>
            <a:spLocks noGrp="1"/>
          </p:cNvSpPr>
          <p:nvPr>
            <p:ph type="ctrTitle"/>
          </p:nvPr>
        </p:nvSpPr>
        <p:spPr>
          <a:xfrm>
            <a:off x="95693" y="0"/>
            <a:ext cx="8952614" cy="744279"/>
          </a:xfrm>
        </p:spPr>
        <p:txBody>
          <a:bodyPr>
            <a:noAutofit/>
          </a:bodyPr>
          <a:lstStyle/>
          <a:p>
            <a:r>
              <a:rPr lang="en-US" sz="4000" dirty="0"/>
              <a:t>Topic 3: Communication with Vendors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How often do you communicate with your vendors?</a:t>
            </a:r>
          </a:p>
        </p:txBody>
      </p:sp>
    </p:spTree>
    <p:extLst>
      <p:ext uri="{BB962C8B-B14F-4D97-AF65-F5344CB8AC3E}">
        <p14:creationId xmlns:p14="http://schemas.microsoft.com/office/powerpoint/2010/main" val="492799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3: Communication with Vendors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Does the frequency of communication vary over the bid process?  When is it most prevalent?</a:t>
            </a:r>
          </a:p>
        </p:txBody>
      </p:sp>
      <p:pic>
        <p:nvPicPr>
          <p:cNvPr id="5" name="Picture 4"/>
          <p:cNvPicPr>
            <a:picLocks noChangeAspect="1"/>
          </p:cNvPicPr>
          <p:nvPr/>
        </p:nvPicPr>
        <p:blipFill>
          <a:blip r:embed="rId2"/>
          <a:stretch>
            <a:fillRect/>
          </a:stretch>
        </p:blipFill>
        <p:spPr>
          <a:xfrm>
            <a:off x="322094" y="1307804"/>
            <a:ext cx="8502929" cy="5467536"/>
          </a:xfrm>
          <a:prstGeom prst="rect">
            <a:avLst/>
          </a:prstGeom>
        </p:spPr>
      </p:pic>
    </p:spTree>
    <p:extLst>
      <p:ext uri="{BB962C8B-B14F-4D97-AF65-F5344CB8AC3E}">
        <p14:creationId xmlns:p14="http://schemas.microsoft.com/office/powerpoint/2010/main" val="3876572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3: Communication with Vendors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Do you ever get onsite visits from your vendors, not including deliveries?</a:t>
            </a:r>
          </a:p>
        </p:txBody>
      </p:sp>
      <p:pic>
        <p:nvPicPr>
          <p:cNvPr id="4" name="Picture 3"/>
          <p:cNvPicPr>
            <a:picLocks noChangeAspect="1"/>
          </p:cNvPicPr>
          <p:nvPr/>
        </p:nvPicPr>
        <p:blipFill>
          <a:blip r:embed="rId2"/>
          <a:stretch>
            <a:fillRect/>
          </a:stretch>
        </p:blipFill>
        <p:spPr>
          <a:xfrm>
            <a:off x="1947885" y="1371600"/>
            <a:ext cx="5248229" cy="5383086"/>
          </a:xfrm>
          <a:prstGeom prst="rect">
            <a:avLst/>
          </a:prstGeom>
        </p:spPr>
      </p:pic>
    </p:spTree>
    <p:extLst>
      <p:ext uri="{BB962C8B-B14F-4D97-AF65-F5344CB8AC3E}">
        <p14:creationId xmlns:p14="http://schemas.microsoft.com/office/powerpoint/2010/main" val="1870664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3: Communication with Vendors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Do you hold any meetings with your vendors?  Are they optional or mandatory?</a:t>
            </a:r>
          </a:p>
        </p:txBody>
      </p:sp>
      <p:graphicFrame>
        <p:nvGraphicFramePr>
          <p:cNvPr id="6" name="Chart 5"/>
          <p:cNvGraphicFramePr>
            <a:graphicFrameLocks/>
          </p:cNvGraphicFramePr>
          <p:nvPr>
            <p:extLst>
              <p:ext uri="{D42A27DB-BD31-4B8C-83A1-F6EECF244321}">
                <p14:modId xmlns:p14="http://schemas.microsoft.com/office/powerpoint/2010/main" val="4279518961"/>
              </p:ext>
            </p:extLst>
          </p:nvPr>
        </p:nvGraphicFramePr>
        <p:xfrm>
          <a:off x="95692" y="1307805"/>
          <a:ext cx="4614531" cy="55501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3605973856"/>
              </p:ext>
            </p:extLst>
          </p:nvPr>
        </p:nvGraphicFramePr>
        <p:xfrm>
          <a:off x="4465674" y="1222745"/>
          <a:ext cx="4678327" cy="5635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66345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3: Communication with Vendors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Do you feel that the communication happening is sufficient?  Why or why not?</a:t>
            </a:r>
          </a:p>
        </p:txBody>
      </p:sp>
      <p:pic>
        <p:nvPicPr>
          <p:cNvPr id="4" name="Picture 3"/>
          <p:cNvPicPr>
            <a:picLocks noChangeAspect="1"/>
          </p:cNvPicPr>
          <p:nvPr/>
        </p:nvPicPr>
        <p:blipFill>
          <a:blip r:embed="rId2"/>
          <a:stretch>
            <a:fillRect/>
          </a:stretch>
        </p:blipFill>
        <p:spPr>
          <a:xfrm>
            <a:off x="95692" y="1488558"/>
            <a:ext cx="4618091" cy="4986670"/>
          </a:xfrm>
          <a:prstGeom prst="rect">
            <a:avLst/>
          </a:prstGeom>
        </p:spPr>
      </p:pic>
      <p:sp>
        <p:nvSpPr>
          <p:cNvPr id="6" name="TextBox 5"/>
          <p:cNvSpPr txBox="1"/>
          <p:nvPr/>
        </p:nvSpPr>
        <p:spPr>
          <a:xfrm>
            <a:off x="5252484" y="2094613"/>
            <a:ext cx="3795824" cy="2646878"/>
          </a:xfrm>
          <a:prstGeom prst="rect">
            <a:avLst/>
          </a:prstGeom>
          <a:noFill/>
        </p:spPr>
        <p:txBody>
          <a:bodyPr wrap="square" rtlCol="0">
            <a:spAutoFit/>
          </a:bodyPr>
          <a:lstStyle/>
          <a:p>
            <a:r>
              <a:rPr lang="en-US" sz="1600" b="1" dirty="0">
                <a:latin typeface="+mj-lt"/>
              </a:rPr>
              <a:t>Reasons stated for Insufficient</a:t>
            </a:r>
            <a:r>
              <a:rPr lang="en-US" sz="1600" dirty="0">
                <a:latin typeface="+mj-lt"/>
              </a:rPr>
              <a:t> </a:t>
            </a:r>
            <a:r>
              <a:rPr lang="en-US" sz="1600" b="1" dirty="0">
                <a:latin typeface="+mj-lt"/>
              </a:rPr>
              <a:t>communication:</a:t>
            </a:r>
          </a:p>
          <a:p>
            <a:pPr marL="285750" indent="-285750">
              <a:buFont typeface="Arial" panose="020B0604020202020204" pitchFamily="34" charset="0"/>
              <a:buChar char="•"/>
            </a:pPr>
            <a:r>
              <a:rPr lang="en-US" sz="1600" dirty="0">
                <a:latin typeface="+mj-lt"/>
              </a:rPr>
              <a:t>Lack of time</a:t>
            </a:r>
          </a:p>
          <a:p>
            <a:pPr marL="285750" indent="-285750">
              <a:buFont typeface="Arial" panose="020B0604020202020204" pitchFamily="34" charset="0"/>
              <a:buChar char="•"/>
            </a:pPr>
            <a:r>
              <a:rPr lang="en-US" sz="1600" dirty="0">
                <a:latin typeface="+mj-lt"/>
              </a:rPr>
              <a:t>Location of trading partners</a:t>
            </a:r>
          </a:p>
          <a:p>
            <a:pPr marL="285750" indent="-285750">
              <a:buFont typeface="Arial" panose="020B0604020202020204" pitchFamily="34" charset="0"/>
              <a:buChar char="•"/>
            </a:pPr>
            <a:endParaRPr lang="en-US" sz="1600" dirty="0">
              <a:latin typeface="+mj-lt"/>
            </a:endParaRPr>
          </a:p>
          <a:p>
            <a:pPr marL="285750" indent="-285750">
              <a:buFont typeface="Arial" panose="020B0604020202020204" pitchFamily="34" charset="0"/>
              <a:buChar char="•"/>
            </a:pPr>
            <a:endParaRPr lang="en-US" sz="1600" dirty="0">
              <a:latin typeface="+mj-lt"/>
            </a:endParaRPr>
          </a:p>
          <a:p>
            <a:r>
              <a:rPr lang="en-US" sz="1600" b="1" dirty="0">
                <a:latin typeface="+mj-lt"/>
              </a:rPr>
              <a:t>Reasons stated for Sufficient communication:</a:t>
            </a:r>
          </a:p>
          <a:p>
            <a:pPr marL="285750" indent="-285750">
              <a:buFont typeface="Arial" panose="020B0604020202020204" pitchFamily="34" charset="0"/>
              <a:buChar char="•"/>
            </a:pPr>
            <a:r>
              <a:rPr lang="en-US" sz="1600" dirty="0">
                <a:latin typeface="+mj-lt"/>
              </a:rPr>
              <a:t>Issues resolved quickly</a:t>
            </a:r>
          </a:p>
          <a:p>
            <a:pPr marL="285750" indent="-285750">
              <a:buFont typeface="Arial" panose="020B0604020202020204" pitchFamily="34" charset="0"/>
              <a:buChar char="•"/>
            </a:pPr>
            <a:r>
              <a:rPr lang="en-US" sz="1600" dirty="0">
                <a:latin typeface="+mj-lt"/>
              </a:rPr>
              <a:t>Regular visits</a:t>
            </a:r>
          </a:p>
          <a:p>
            <a:pPr marL="285750" indent="-285750">
              <a:buFont typeface="Arial" panose="020B0604020202020204" pitchFamily="34" charset="0"/>
              <a:buChar char="•"/>
            </a:pPr>
            <a:r>
              <a:rPr lang="en-US" sz="1600" dirty="0">
                <a:latin typeface="+mj-lt"/>
              </a:rPr>
              <a:t>Getting the information needed</a:t>
            </a:r>
          </a:p>
        </p:txBody>
      </p:sp>
    </p:spTree>
    <p:extLst>
      <p:ext uri="{BB962C8B-B14F-4D97-AF65-F5344CB8AC3E}">
        <p14:creationId xmlns:p14="http://schemas.microsoft.com/office/powerpoint/2010/main" val="712633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3" name="Rectangle 2"/>
          <p:cNvSpPr/>
          <p:nvPr/>
        </p:nvSpPr>
        <p:spPr>
          <a:xfrm>
            <a:off x="402194" y="1096964"/>
            <a:ext cx="4401879" cy="705012"/>
          </a:xfrm>
          <a:prstGeom prst="rect">
            <a:avLst/>
          </a:prstGeom>
        </p:spPr>
        <p:txBody>
          <a:bodyPr wrap="square">
            <a:spAutoFit/>
          </a:bodyPr>
          <a:lstStyle/>
          <a:p>
            <a:pPr algn="ctr"/>
            <a:r>
              <a:rPr lang="en-US" sz="2000" dirty="0">
                <a:latin typeface="+mj-lt"/>
              </a:rPr>
              <a:t>How do you find the majority of your product information?</a:t>
            </a:r>
          </a:p>
        </p:txBody>
      </p:sp>
      <p:pic>
        <p:nvPicPr>
          <p:cNvPr id="7" name="Picture 6"/>
          <p:cNvPicPr>
            <a:picLocks noChangeAspect="1"/>
          </p:cNvPicPr>
          <p:nvPr/>
        </p:nvPicPr>
        <p:blipFill>
          <a:blip r:embed="rId2"/>
          <a:stretch>
            <a:fillRect/>
          </a:stretch>
        </p:blipFill>
        <p:spPr>
          <a:xfrm>
            <a:off x="95693" y="1862292"/>
            <a:ext cx="4905286" cy="4995708"/>
          </a:xfrm>
          <a:prstGeom prst="rect">
            <a:avLst/>
          </a:prstGeom>
        </p:spPr>
      </p:pic>
      <p:pic>
        <p:nvPicPr>
          <p:cNvPr id="14" name="Picture 13"/>
          <p:cNvPicPr>
            <a:picLocks noChangeAspect="1"/>
          </p:cNvPicPr>
          <p:nvPr/>
        </p:nvPicPr>
        <p:blipFill>
          <a:blip r:embed="rId3"/>
          <a:stretch>
            <a:fillRect/>
          </a:stretch>
        </p:blipFill>
        <p:spPr>
          <a:xfrm>
            <a:off x="5751642" y="1898416"/>
            <a:ext cx="2914462" cy="2461730"/>
          </a:xfrm>
          <a:prstGeom prst="rect">
            <a:avLst/>
          </a:prstGeom>
          <a:solidFill>
            <a:schemeClr val="tx1"/>
          </a:solidFill>
          <a:ln>
            <a:solidFill>
              <a:schemeClr val="tx1"/>
            </a:solidFill>
          </a:ln>
        </p:spPr>
      </p:pic>
      <p:sp>
        <p:nvSpPr>
          <p:cNvPr id="15" name="Rectangle 14"/>
          <p:cNvSpPr/>
          <p:nvPr/>
        </p:nvSpPr>
        <p:spPr>
          <a:xfrm>
            <a:off x="5326911" y="1096964"/>
            <a:ext cx="3763925" cy="707886"/>
          </a:xfrm>
          <a:prstGeom prst="rect">
            <a:avLst/>
          </a:prstGeom>
        </p:spPr>
        <p:txBody>
          <a:bodyPr wrap="square">
            <a:spAutoFit/>
          </a:bodyPr>
          <a:lstStyle/>
          <a:p>
            <a:pPr algn="ctr"/>
            <a:r>
              <a:rPr lang="en-US" sz="2000" dirty="0">
                <a:latin typeface="+mj-lt"/>
              </a:rPr>
              <a:t>Are you satisfied with the information?</a:t>
            </a:r>
          </a:p>
        </p:txBody>
      </p:sp>
      <p:sp>
        <p:nvSpPr>
          <p:cNvPr id="16" name="Rectangle 15"/>
          <p:cNvSpPr/>
          <p:nvPr/>
        </p:nvSpPr>
        <p:spPr>
          <a:xfrm>
            <a:off x="5326911" y="5159461"/>
            <a:ext cx="4572000" cy="1138773"/>
          </a:xfrm>
          <a:prstGeom prst="rect">
            <a:avLst/>
          </a:prstGeom>
        </p:spPr>
        <p:txBody>
          <a:bodyPr>
            <a:spAutoFit/>
          </a:bodyPr>
          <a:lstStyle/>
          <a:p>
            <a:pPr lvl="1"/>
            <a:r>
              <a:rPr lang="en-US" sz="1700" b="1" dirty="0">
                <a:latin typeface="+mj-lt"/>
              </a:rPr>
              <a:t>Other Methods Include:</a:t>
            </a:r>
          </a:p>
          <a:p>
            <a:pPr marL="742950" lvl="1" indent="-285750">
              <a:buFont typeface="Arial" panose="020B0604020202020204" pitchFamily="34" charset="0"/>
              <a:buChar char="•"/>
            </a:pPr>
            <a:r>
              <a:rPr lang="en-US" sz="1700" dirty="0">
                <a:latin typeface="+mj-lt"/>
              </a:rPr>
              <a:t>Directly from the Vendor</a:t>
            </a:r>
          </a:p>
          <a:p>
            <a:pPr marL="742950" lvl="1" indent="-285750">
              <a:buFont typeface="Arial" panose="020B0604020202020204" pitchFamily="34" charset="0"/>
              <a:buChar char="•"/>
            </a:pPr>
            <a:r>
              <a:rPr lang="en-US" sz="1700" dirty="0">
                <a:latin typeface="+mj-lt"/>
              </a:rPr>
              <a:t>Sales Visits</a:t>
            </a:r>
          </a:p>
          <a:p>
            <a:pPr marL="742950" lvl="1" indent="-285750">
              <a:buFont typeface="Arial" panose="020B0604020202020204" pitchFamily="34" charset="0"/>
              <a:buChar char="•"/>
            </a:pPr>
            <a:r>
              <a:rPr lang="en-US" sz="1700" dirty="0">
                <a:latin typeface="+mj-lt"/>
              </a:rPr>
              <a:t>Gathered through a Cooperative</a:t>
            </a:r>
          </a:p>
        </p:txBody>
      </p:sp>
    </p:spTree>
    <p:extLst>
      <p:ext uri="{BB962C8B-B14F-4D97-AF65-F5344CB8AC3E}">
        <p14:creationId xmlns:p14="http://schemas.microsoft.com/office/powerpoint/2010/main" val="3620892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3: Communication with Vendors</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Do you feel your vendors are responsive when issues arise?  If not, how can this be improved?</a:t>
            </a:r>
          </a:p>
        </p:txBody>
      </p:sp>
      <p:graphicFrame>
        <p:nvGraphicFramePr>
          <p:cNvPr id="6" name="Chart 5"/>
          <p:cNvGraphicFramePr>
            <a:graphicFrameLocks/>
          </p:cNvGraphicFramePr>
          <p:nvPr>
            <p:extLst>
              <p:ext uri="{D42A27DB-BD31-4B8C-83A1-F6EECF244321}">
                <p14:modId xmlns:p14="http://schemas.microsoft.com/office/powerpoint/2010/main" val="3753576173"/>
              </p:ext>
            </p:extLst>
          </p:nvPr>
        </p:nvGraphicFramePr>
        <p:xfrm>
          <a:off x="-269469" y="1488557"/>
          <a:ext cx="4660716" cy="490160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3120831832"/>
              </p:ext>
            </p:extLst>
          </p:nvPr>
        </p:nvGraphicFramePr>
        <p:xfrm>
          <a:off x="4508205" y="1382233"/>
          <a:ext cx="4540102" cy="53646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3351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Are the vendors usually present when you do your bid opening?</a:t>
            </a:r>
          </a:p>
        </p:txBody>
      </p:sp>
      <p:pic>
        <p:nvPicPr>
          <p:cNvPr id="4" name="Picture 3"/>
          <p:cNvPicPr>
            <a:picLocks noChangeAspect="1"/>
          </p:cNvPicPr>
          <p:nvPr/>
        </p:nvPicPr>
        <p:blipFill>
          <a:blip r:embed="rId2"/>
          <a:stretch>
            <a:fillRect/>
          </a:stretch>
        </p:blipFill>
        <p:spPr>
          <a:xfrm>
            <a:off x="1150559" y="1754372"/>
            <a:ext cx="6842883" cy="4803779"/>
          </a:xfrm>
          <a:prstGeom prst="rect">
            <a:avLst/>
          </a:prstGeom>
        </p:spPr>
      </p:pic>
    </p:spTree>
    <p:extLst>
      <p:ext uri="{BB962C8B-B14F-4D97-AF65-F5344CB8AC3E}">
        <p14:creationId xmlns:p14="http://schemas.microsoft.com/office/powerpoint/2010/main" val="127035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What criteria do you use to evaluate and award your bid?</a:t>
            </a:r>
          </a:p>
        </p:txBody>
      </p:sp>
      <p:pic>
        <p:nvPicPr>
          <p:cNvPr id="4" name="Picture 3"/>
          <p:cNvPicPr>
            <a:picLocks noChangeAspect="1"/>
          </p:cNvPicPr>
          <p:nvPr/>
        </p:nvPicPr>
        <p:blipFill>
          <a:blip r:embed="rId2"/>
          <a:stretch>
            <a:fillRect/>
          </a:stretch>
        </p:blipFill>
        <p:spPr>
          <a:xfrm>
            <a:off x="821660" y="1113612"/>
            <a:ext cx="7500681" cy="5723176"/>
          </a:xfrm>
          <a:prstGeom prst="rect">
            <a:avLst/>
          </a:prstGeom>
        </p:spPr>
      </p:pic>
    </p:spTree>
    <p:extLst>
      <p:ext uri="{BB962C8B-B14F-4D97-AF65-F5344CB8AC3E}">
        <p14:creationId xmlns:p14="http://schemas.microsoft.com/office/powerpoint/2010/main" val="431077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What challenges do you face when evaluating the bid?</a:t>
            </a:r>
          </a:p>
        </p:txBody>
      </p:sp>
      <p:graphicFrame>
        <p:nvGraphicFramePr>
          <p:cNvPr id="6" name="Table 5"/>
          <p:cNvGraphicFramePr>
            <a:graphicFrameLocks noGrp="1"/>
          </p:cNvGraphicFramePr>
          <p:nvPr>
            <p:extLst>
              <p:ext uri="{D42A27DB-BD31-4B8C-83A1-F6EECF244321}">
                <p14:modId xmlns:p14="http://schemas.microsoft.com/office/powerpoint/2010/main" val="3875139030"/>
              </p:ext>
            </p:extLst>
          </p:nvPr>
        </p:nvGraphicFramePr>
        <p:xfrm>
          <a:off x="95694" y="1272732"/>
          <a:ext cx="8952614" cy="5161882"/>
        </p:xfrm>
        <a:graphic>
          <a:graphicData uri="http://schemas.openxmlformats.org/drawingml/2006/table">
            <a:tbl>
              <a:tblPr>
                <a:tableStyleId>{2D5ABB26-0587-4C30-8999-92F81FD0307C}</a:tableStyleId>
              </a:tblPr>
              <a:tblGrid>
                <a:gridCol w="8952614">
                  <a:extLst>
                    <a:ext uri="{9D8B030D-6E8A-4147-A177-3AD203B41FA5}">
                      <a16:colId xmlns:a16="http://schemas.microsoft.com/office/drawing/2014/main" val="3202491320"/>
                    </a:ext>
                  </a:extLst>
                </a:gridCol>
              </a:tblGrid>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Establishing the points system on which evaluation will be based</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2673281240"/>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Past negative experiences with a particular vendor.</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617579849"/>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Evaluating a new vendor is a challenge.</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2682118938"/>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Verifying that the vendors have bid the correct product.</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1370970476"/>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Vendors bidding something other than what was specified on the bid.</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3614415102"/>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Knowing the equality of the products/brands</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1097852140"/>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When the lowest bidder is not the most reliable bidder.</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1703848668"/>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Making sure all products are comparable</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1813208338"/>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Vendors bidding pack sizes different than what was specified on the bid.</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3554465814"/>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Vendors meeting the schools requirements</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3420102665"/>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Having the correct product</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2497250634"/>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Vendors not bidding on every item</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1672484088"/>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Vendors not understanding the RFP Criteria</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2854442592"/>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Responsiveness of vendors</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906190376"/>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When an alternate item is bid without product information</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2157321911"/>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School attitudes about vendors</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4291588289"/>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When vendors don't follow the bid specs and the school has to convert everything to be comparable.</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2089023542"/>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The print being too small</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3638357807"/>
                  </a:ext>
                </a:extLst>
              </a:tr>
              <a:tr h="184864">
                <a:tc>
                  <a:txBody>
                    <a:bodyPr/>
                    <a:lstStyle/>
                    <a:p>
                      <a:pPr marL="285750" indent="-285750" algn="l" fontAlgn="b">
                        <a:lnSpc>
                          <a:spcPct val="150000"/>
                        </a:lnSpc>
                        <a:buFont typeface="Arial" panose="020B0604020202020204" pitchFamily="34" charset="0"/>
                        <a:buChar char="•"/>
                      </a:pPr>
                      <a:r>
                        <a:rPr lang="en-US" sz="1400" u="none" strike="noStrike" dirty="0">
                          <a:effectLst/>
                          <a:latin typeface="+mj-lt"/>
                        </a:rPr>
                        <a:t>Trying to stay local</a:t>
                      </a:r>
                      <a:endParaRPr lang="en-US" sz="1400" b="0" i="0" u="none" strike="noStrike" dirty="0">
                        <a:solidFill>
                          <a:srgbClr val="000000"/>
                        </a:solidFill>
                        <a:effectLst/>
                        <a:latin typeface="+mj-lt"/>
                      </a:endParaRPr>
                    </a:p>
                  </a:txBody>
                  <a:tcPr marL="8026" marR="8026" marT="8026" marB="0" anchor="b"/>
                </a:tc>
                <a:extLst>
                  <a:ext uri="{0D108BD9-81ED-4DB2-BD59-A6C34878D82A}">
                    <a16:rowId xmlns:a16="http://schemas.microsoft.com/office/drawing/2014/main" val="1126116151"/>
                  </a:ext>
                </a:extLst>
              </a:tr>
            </a:tbl>
          </a:graphicData>
        </a:graphic>
      </p:graphicFrame>
    </p:spTree>
    <p:extLst>
      <p:ext uri="{BB962C8B-B14F-4D97-AF65-F5344CB8AC3E}">
        <p14:creationId xmlns:p14="http://schemas.microsoft.com/office/powerpoint/2010/main" val="31654989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646331"/>
          </a:xfrm>
          <a:prstGeom prst="rect">
            <a:avLst/>
          </a:prstGeom>
        </p:spPr>
        <p:txBody>
          <a:bodyPr wrap="square">
            <a:spAutoFit/>
          </a:bodyPr>
          <a:lstStyle/>
          <a:p>
            <a:pPr algn="ctr"/>
            <a:r>
              <a:rPr lang="en-US" dirty="0">
                <a:latin typeface="+mj-lt"/>
              </a:rPr>
              <a:t>How do you reach out to distributors when you have questions about their quotes? Are the distributors receptive to your inquiries?</a:t>
            </a:r>
          </a:p>
        </p:txBody>
      </p:sp>
      <p:pic>
        <p:nvPicPr>
          <p:cNvPr id="4" name="Picture 3"/>
          <p:cNvPicPr>
            <a:picLocks noChangeAspect="1"/>
          </p:cNvPicPr>
          <p:nvPr/>
        </p:nvPicPr>
        <p:blipFill>
          <a:blip r:embed="rId2"/>
          <a:stretch>
            <a:fillRect/>
          </a:stretch>
        </p:blipFill>
        <p:spPr>
          <a:xfrm>
            <a:off x="81975" y="1573619"/>
            <a:ext cx="5983392" cy="5284381"/>
          </a:xfrm>
          <a:prstGeom prst="rect">
            <a:avLst/>
          </a:prstGeom>
        </p:spPr>
      </p:pic>
      <p:sp>
        <p:nvSpPr>
          <p:cNvPr id="5" name="Rounded Rectangle 4"/>
          <p:cNvSpPr/>
          <p:nvPr/>
        </p:nvSpPr>
        <p:spPr>
          <a:xfrm>
            <a:off x="6202594" y="2240239"/>
            <a:ext cx="2672861" cy="2152357"/>
          </a:xfrm>
          <a:prstGeom prst="roundRect">
            <a:avLst/>
          </a:prstGeom>
          <a:solidFill>
            <a:schemeClr val="tx1">
              <a:lumMod val="75000"/>
              <a:lumOff val="2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latin typeface="+mj-lt"/>
              </a:rPr>
              <a:t>93% respondents say the vendors are always receptive.  The other 7% said they are receptive after a follow-up. </a:t>
            </a:r>
          </a:p>
        </p:txBody>
      </p:sp>
    </p:spTree>
    <p:extLst>
      <p:ext uri="{BB962C8B-B14F-4D97-AF65-F5344CB8AC3E}">
        <p14:creationId xmlns:p14="http://schemas.microsoft.com/office/powerpoint/2010/main" val="4222267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646331"/>
          </a:xfrm>
          <a:prstGeom prst="rect">
            <a:avLst/>
          </a:prstGeom>
        </p:spPr>
        <p:txBody>
          <a:bodyPr wrap="square">
            <a:spAutoFit/>
          </a:bodyPr>
          <a:lstStyle/>
          <a:p>
            <a:pPr algn="ctr"/>
            <a:r>
              <a:rPr lang="en-US" dirty="0">
                <a:latin typeface="+mj-lt"/>
              </a:rPr>
              <a:t>Is there a group or specific department that handles awarding bids, or do you make recommendations for the school board?</a:t>
            </a:r>
          </a:p>
        </p:txBody>
      </p:sp>
      <p:graphicFrame>
        <p:nvGraphicFramePr>
          <p:cNvPr id="4" name="Chart 3"/>
          <p:cNvGraphicFramePr>
            <a:graphicFrameLocks/>
          </p:cNvGraphicFramePr>
          <p:nvPr>
            <p:extLst>
              <p:ext uri="{D42A27DB-BD31-4B8C-83A1-F6EECF244321}">
                <p14:modId xmlns:p14="http://schemas.microsoft.com/office/powerpoint/2010/main" val="3505695359"/>
              </p:ext>
            </p:extLst>
          </p:nvPr>
        </p:nvGraphicFramePr>
        <p:xfrm>
          <a:off x="-37090" y="1390610"/>
          <a:ext cx="4976036" cy="54673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425787555"/>
              </p:ext>
            </p:extLst>
          </p:nvPr>
        </p:nvGraphicFramePr>
        <p:xfrm>
          <a:off x="4806162" y="1390610"/>
          <a:ext cx="4242145" cy="53185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35389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How long does the evaluation process take?</a:t>
            </a:r>
          </a:p>
        </p:txBody>
      </p:sp>
      <p:pic>
        <p:nvPicPr>
          <p:cNvPr id="4" name="Picture 3"/>
          <p:cNvPicPr>
            <a:picLocks noChangeAspect="1"/>
          </p:cNvPicPr>
          <p:nvPr/>
        </p:nvPicPr>
        <p:blipFill>
          <a:blip r:embed="rId2"/>
          <a:stretch>
            <a:fillRect/>
          </a:stretch>
        </p:blipFill>
        <p:spPr>
          <a:xfrm>
            <a:off x="540490" y="1488558"/>
            <a:ext cx="8063020" cy="5032902"/>
          </a:xfrm>
          <a:prstGeom prst="rect">
            <a:avLst/>
          </a:prstGeom>
        </p:spPr>
      </p:pic>
    </p:spTree>
    <p:extLst>
      <p:ext uri="{BB962C8B-B14F-4D97-AF65-F5344CB8AC3E}">
        <p14:creationId xmlns:p14="http://schemas.microsoft.com/office/powerpoint/2010/main" val="3732094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How much time do you allow between awarding the bid and placing your first order?</a:t>
            </a:r>
          </a:p>
        </p:txBody>
      </p:sp>
      <p:graphicFrame>
        <p:nvGraphicFramePr>
          <p:cNvPr id="5" name="Chart 4"/>
          <p:cNvGraphicFramePr>
            <a:graphicFrameLocks/>
          </p:cNvGraphicFramePr>
          <p:nvPr>
            <p:extLst>
              <p:ext uri="{D42A27DB-BD31-4B8C-83A1-F6EECF244321}">
                <p14:modId xmlns:p14="http://schemas.microsoft.com/office/powerpoint/2010/main" val="2182781543"/>
              </p:ext>
            </p:extLst>
          </p:nvPr>
        </p:nvGraphicFramePr>
        <p:xfrm>
          <a:off x="95693" y="1318437"/>
          <a:ext cx="8746971" cy="54540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412736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Who do you notify (if anyone) of the award?</a:t>
            </a:r>
          </a:p>
        </p:txBody>
      </p:sp>
      <p:graphicFrame>
        <p:nvGraphicFramePr>
          <p:cNvPr id="4" name="Chart 3"/>
          <p:cNvGraphicFramePr>
            <a:graphicFrameLocks/>
          </p:cNvGraphicFramePr>
          <p:nvPr>
            <p:extLst>
              <p:ext uri="{D42A27DB-BD31-4B8C-83A1-F6EECF244321}">
                <p14:modId xmlns:p14="http://schemas.microsoft.com/office/powerpoint/2010/main" val="3609565862"/>
              </p:ext>
            </p:extLst>
          </p:nvPr>
        </p:nvGraphicFramePr>
        <p:xfrm>
          <a:off x="940775" y="1390057"/>
          <a:ext cx="7262450" cy="56097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01830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4: Evaluating &amp; Awarding the Bid</a:t>
            </a:r>
          </a:p>
        </p:txBody>
      </p:sp>
      <p:sp>
        <p:nvSpPr>
          <p:cNvPr id="3" name="Rectangle 2"/>
          <p:cNvSpPr/>
          <p:nvPr/>
        </p:nvSpPr>
        <p:spPr>
          <a:xfrm>
            <a:off x="95693" y="744279"/>
            <a:ext cx="8952614" cy="369332"/>
          </a:xfrm>
          <a:prstGeom prst="rect">
            <a:avLst/>
          </a:prstGeom>
        </p:spPr>
        <p:txBody>
          <a:bodyPr wrap="square">
            <a:spAutoFit/>
          </a:bodyPr>
          <a:lstStyle/>
          <a:p>
            <a:pPr algn="ctr"/>
            <a:r>
              <a:rPr lang="en-US" dirty="0">
                <a:latin typeface="+mj-lt"/>
              </a:rPr>
              <a:t>What information do you provide (e.g. only winning quotes, all quotes, etc.)?</a:t>
            </a:r>
          </a:p>
        </p:txBody>
      </p:sp>
      <p:graphicFrame>
        <p:nvGraphicFramePr>
          <p:cNvPr id="4" name="Chart 3"/>
          <p:cNvGraphicFramePr>
            <a:graphicFrameLocks/>
          </p:cNvGraphicFramePr>
          <p:nvPr>
            <p:extLst>
              <p:ext uri="{D42A27DB-BD31-4B8C-83A1-F6EECF244321}">
                <p14:modId xmlns:p14="http://schemas.microsoft.com/office/powerpoint/2010/main" val="1474257333"/>
              </p:ext>
            </p:extLst>
          </p:nvPr>
        </p:nvGraphicFramePr>
        <p:xfrm>
          <a:off x="552894" y="1398725"/>
          <a:ext cx="8038212" cy="56825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9851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95693" y="916363"/>
            <a:ext cx="8952614" cy="400110"/>
          </a:xfrm>
          <a:prstGeom prst="rect">
            <a:avLst/>
          </a:prstGeom>
        </p:spPr>
        <p:txBody>
          <a:bodyPr wrap="square">
            <a:spAutoFit/>
          </a:bodyPr>
          <a:lstStyle/>
          <a:p>
            <a:pPr algn="ctr"/>
            <a:r>
              <a:rPr lang="en-US" sz="2000" dirty="0">
                <a:latin typeface="+mj-lt"/>
              </a:rPr>
              <a:t>How do you hear about new products that are available?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992" y="1488557"/>
            <a:ext cx="5519822" cy="5140266"/>
          </a:xfrm>
          <a:prstGeom prst="rect">
            <a:avLst/>
          </a:prstGeom>
        </p:spPr>
      </p:pic>
      <p:sp>
        <p:nvSpPr>
          <p:cNvPr id="3" name="Rectangle 2"/>
          <p:cNvSpPr/>
          <p:nvPr/>
        </p:nvSpPr>
        <p:spPr>
          <a:xfrm>
            <a:off x="5980814" y="2648829"/>
            <a:ext cx="3163186" cy="1241365"/>
          </a:xfrm>
          <a:prstGeom prst="rect">
            <a:avLst/>
          </a:prstGeom>
        </p:spPr>
        <p:txBody>
          <a:bodyPr wrap="square">
            <a:spAutoFit/>
          </a:bodyPr>
          <a:lstStyle/>
          <a:p>
            <a:pPr>
              <a:spcAft>
                <a:spcPts val="800"/>
              </a:spcAft>
            </a:pPr>
            <a:r>
              <a:rPr lang="en-US" sz="1700" b="1" dirty="0">
                <a:latin typeface="+mj-lt"/>
              </a:rPr>
              <a:t>Other Methods Include:</a:t>
            </a:r>
          </a:p>
          <a:p>
            <a:pPr marL="742950" lvl="1" indent="-285750">
              <a:buFont typeface="Arial" panose="020B0604020202020204" pitchFamily="34" charset="0"/>
              <a:buChar char="•"/>
            </a:pPr>
            <a:r>
              <a:rPr lang="en-US" sz="1700" dirty="0">
                <a:latin typeface="+mj-lt"/>
              </a:rPr>
              <a:t>Trade Publications</a:t>
            </a:r>
          </a:p>
          <a:p>
            <a:pPr marL="742950" lvl="1" indent="-285750">
              <a:buFont typeface="Arial" panose="020B0604020202020204" pitchFamily="34" charset="0"/>
              <a:buChar char="•"/>
            </a:pPr>
            <a:r>
              <a:rPr lang="en-US" sz="1700" dirty="0">
                <a:latin typeface="+mj-lt"/>
              </a:rPr>
              <a:t>Email Blasts</a:t>
            </a:r>
          </a:p>
          <a:p>
            <a:pPr marL="742950" lvl="1" indent="-285750">
              <a:buFont typeface="Arial" panose="020B0604020202020204" pitchFamily="34" charset="0"/>
              <a:buChar char="•"/>
            </a:pPr>
            <a:r>
              <a:rPr lang="en-US" sz="1700" dirty="0">
                <a:latin typeface="+mj-lt"/>
              </a:rPr>
              <a:t>Directly from the Vendor</a:t>
            </a:r>
          </a:p>
        </p:txBody>
      </p:sp>
    </p:spTree>
    <p:extLst>
      <p:ext uri="{BB962C8B-B14F-4D97-AF65-F5344CB8AC3E}">
        <p14:creationId xmlns:p14="http://schemas.microsoft.com/office/powerpoint/2010/main" val="28948055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689421965"/>
              </p:ext>
            </p:extLst>
          </p:nvPr>
        </p:nvGraphicFramePr>
        <p:xfrm>
          <a:off x="159488" y="1137684"/>
          <a:ext cx="8910084" cy="5720316"/>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p:cNvSpPr txBox="1">
            <a:spLocks/>
          </p:cNvSpPr>
          <p:nvPr/>
        </p:nvSpPr>
        <p:spPr>
          <a:xfrm>
            <a:off x="95693" y="0"/>
            <a:ext cx="8952614" cy="74427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t>Topic 4: Evaluating &amp; Awarding the Bid</a:t>
            </a:r>
            <a:endParaRPr lang="en-US" sz="4000" dirty="0"/>
          </a:p>
        </p:txBody>
      </p:sp>
      <p:sp>
        <p:nvSpPr>
          <p:cNvPr id="4" name="Rectangle 3"/>
          <p:cNvSpPr/>
          <p:nvPr/>
        </p:nvSpPr>
        <p:spPr>
          <a:xfrm>
            <a:off x="95693" y="744279"/>
            <a:ext cx="8952614" cy="369332"/>
          </a:xfrm>
          <a:prstGeom prst="rect">
            <a:avLst/>
          </a:prstGeom>
        </p:spPr>
        <p:txBody>
          <a:bodyPr wrap="square">
            <a:spAutoFit/>
          </a:bodyPr>
          <a:lstStyle/>
          <a:p>
            <a:pPr algn="ctr"/>
            <a:r>
              <a:rPr lang="en-US" dirty="0">
                <a:latin typeface="+mj-lt"/>
              </a:rPr>
              <a:t>How do you notify your vendors of the award results?</a:t>
            </a:r>
          </a:p>
        </p:txBody>
      </p:sp>
    </p:spTree>
    <p:extLst>
      <p:ext uri="{BB962C8B-B14F-4D97-AF65-F5344CB8AC3E}">
        <p14:creationId xmlns:p14="http://schemas.microsoft.com/office/powerpoint/2010/main" val="1556211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95693" y="659517"/>
            <a:ext cx="8952614" cy="369332"/>
          </a:xfrm>
          <a:prstGeom prst="rect">
            <a:avLst/>
          </a:prstGeom>
        </p:spPr>
        <p:txBody>
          <a:bodyPr wrap="square">
            <a:spAutoFit/>
          </a:bodyPr>
          <a:lstStyle/>
          <a:p>
            <a:pPr algn="ctr"/>
            <a:r>
              <a:rPr lang="en-US" dirty="0">
                <a:latin typeface="+mj-lt"/>
              </a:rPr>
              <a:t>How often are you notified of discontinued or reformulated products?</a:t>
            </a:r>
          </a:p>
        </p:txBody>
      </p:sp>
      <p:sp>
        <p:nvSpPr>
          <p:cNvPr id="5" name="TextBox 4"/>
          <p:cNvSpPr txBox="1"/>
          <p:nvPr/>
        </p:nvSpPr>
        <p:spPr>
          <a:xfrm>
            <a:off x="1489165" y="6361900"/>
            <a:ext cx="6257383" cy="661720"/>
          </a:xfrm>
          <a:prstGeom prst="rect">
            <a:avLst/>
          </a:prstGeom>
          <a:noFill/>
        </p:spPr>
        <p:txBody>
          <a:bodyPr wrap="square" rtlCol="0">
            <a:spAutoFit/>
          </a:bodyPr>
          <a:lstStyle/>
          <a:p>
            <a:pPr>
              <a:spcAft>
                <a:spcPts val="600"/>
              </a:spcAft>
            </a:pPr>
            <a:r>
              <a:rPr lang="en-US" sz="1600" dirty="0"/>
              <a:t>Of those notified, 75% heard through Distributors, Email or Brokers. </a:t>
            </a:r>
          </a:p>
          <a:p>
            <a:pPr>
              <a:spcAft>
                <a:spcPts val="600"/>
              </a:spcAft>
            </a:pPr>
            <a:endParaRPr lang="en-US" sz="1600" dirty="0"/>
          </a:p>
        </p:txBody>
      </p:sp>
      <p:pic>
        <p:nvPicPr>
          <p:cNvPr id="6" name="Picture 5"/>
          <p:cNvPicPr>
            <a:picLocks noChangeAspect="1"/>
          </p:cNvPicPr>
          <p:nvPr/>
        </p:nvPicPr>
        <p:blipFill>
          <a:blip r:embed="rId2"/>
          <a:stretch>
            <a:fillRect/>
          </a:stretch>
        </p:blipFill>
        <p:spPr>
          <a:xfrm>
            <a:off x="227207" y="1305848"/>
            <a:ext cx="8781297" cy="4913439"/>
          </a:xfrm>
          <a:prstGeom prst="rect">
            <a:avLst/>
          </a:prstGeom>
        </p:spPr>
      </p:pic>
    </p:spTree>
    <p:extLst>
      <p:ext uri="{BB962C8B-B14F-4D97-AF65-F5344CB8AC3E}">
        <p14:creationId xmlns:p14="http://schemas.microsoft.com/office/powerpoint/2010/main" val="335288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95693" y="0"/>
            <a:ext cx="8952614" cy="7442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Topic 1: Vendors &amp; Product Information</a:t>
            </a:r>
          </a:p>
        </p:txBody>
      </p:sp>
      <p:sp>
        <p:nvSpPr>
          <p:cNvPr id="6" name="Rectangle 5"/>
          <p:cNvSpPr/>
          <p:nvPr/>
        </p:nvSpPr>
        <p:spPr>
          <a:xfrm>
            <a:off x="95693" y="659517"/>
            <a:ext cx="8952614" cy="369332"/>
          </a:xfrm>
          <a:prstGeom prst="rect">
            <a:avLst/>
          </a:prstGeom>
        </p:spPr>
        <p:txBody>
          <a:bodyPr wrap="square">
            <a:spAutoFit/>
          </a:bodyPr>
          <a:lstStyle/>
          <a:p>
            <a:pPr algn="ctr"/>
            <a:r>
              <a:rPr lang="en-US" dirty="0">
                <a:latin typeface="+mj-lt"/>
              </a:rPr>
              <a:t>When products are discontinued are replacement products recommended to you?</a:t>
            </a:r>
          </a:p>
        </p:txBody>
      </p:sp>
      <p:graphicFrame>
        <p:nvGraphicFramePr>
          <p:cNvPr id="7" name="Chart 6"/>
          <p:cNvGraphicFramePr>
            <a:graphicFrameLocks/>
          </p:cNvGraphicFramePr>
          <p:nvPr>
            <p:extLst>
              <p:ext uri="{D42A27DB-BD31-4B8C-83A1-F6EECF244321}">
                <p14:modId xmlns:p14="http://schemas.microsoft.com/office/powerpoint/2010/main" val="404104118"/>
              </p:ext>
            </p:extLst>
          </p:nvPr>
        </p:nvGraphicFramePr>
        <p:xfrm>
          <a:off x="1281507" y="1028848"/>
          <a:ext cx="6580985" cy="58291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42312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95693" y="744279"/>
            <a:ext cx="8952614" cy="369332"/>
          </a:xfrm>
          <a:prstGeom prst="rect">
            <a:avLst/>
          </a:prstGeom>
        </p:spPr>
        <p:txBody>
          <a:bodyPr wrap="square">
            <a:spAutoFit/>
          </a:bodyPr>
          <a:lstStyle/>
          <a:p>
            <a:pPr algn="ctr"/>
            <a:r>
              <a:rPr lang="en-US" dirty="0">
                <a:latin typeface="+mj-lt"/>
              </a:rPr>
              <a:t>Do you actively check for product changes throughout the year?</a:t>
            </a:r>
          </a:p>
        </p:txBody>
      </p:sp>
      <p:graphicFrame>
        <p:nvGraphicFramePr>
          <p:cNvPr id="5" name="Chart 4"/>
          <p:cNvGraphicFramePr>
            <a:graphicFrameLocks/>
          </p:cNvGraphicFramePr>
          <p:nvPr>
            <p:extLst>
              <p:ext uri="{D42A27DB-BD31-4B8C-83A1-F6EECF244321}">
                <p14:modId xmlns:p14="http://schemas.microsoft.com/office/powerpoint/2010/main" val="3881796860"/>
              </p:ext>
            </p:extLst>
          </p:nvPr>
        </p:nvGraphicFramePr>
        <p:xfrm>
          <a:off x="0" y="1450389"/>
          <a:ext cx="5029200" cy="52631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438438986"/>
              </p:ext>
            </p:extLst>
          </p:nvPr>
        </p:nvGraphicFramePr>
        <p:xfrm>
          <a:off x="4572000" y="1658680"/>
          <a:ext cx="5319713" cy="4099698"/>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9"/>
          <p:cNvCxnSpPr/>
          <p:nvPr/>
        </p:nvCxnSpPr>
        <p:spPr>
          <a:xfrm flipV="1">
            <a:off x="2687500" y="1717613"/>
            <a:ext cx="2519796" cy="2805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255537" y="6054990"/>
            <a:ext cx="2496677" cy="16086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292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95693" y="744279"/>
            <a:ext cx="8952614" cy="923330"/>
          </a:xfrm>
          <a:prstGeom prst="rect">
            <a:avLst/>
          </a:prstGeom>
        </p:spPr>
        <p:txBody>
          <a:bodyPr wrap="square">
            <a:spAutoFit/>
          </a:bodyPr>
          <a:lstStyle/>
          <a:p>
            <a:pPr algn="ctr"/>
            <a:r>
              <a:rPr lang="en-US" dirty="0">
                <a:latin typeface="+mj-lt"/>
              </a:rPr>
              <a:t>How valuable are your interactions with brokers, distributors, and manufacturer sales reps in regards to finding product information? Do you prefer to be contacted more by brokers, distributors, or manufacturers? Why?</a:t>
            </a:r>
          </a:p>
        </p:txBody>
      </p:sp>
      <p:sp>
        <p:nvSpPr>
          <p:cNvPr id="5" name="TextBox 4"/>
          <p:cNvSpPr txBox="1"/>
          <p:nvPr/>
        </p:nvSpPr>
        <p:spPr>
          <a:xfrm>
            <a:off x="5911702" y="2546445"/>
            <a:ext cx="3232298" cy="2785378"/>
          </a:xfrm>
          <a:prstGeom prst="rect">
            <a:avLst/>
          </a:prstGeom>
          <a:noFill/>
        </p:spPr>
        <p:txBody>
          <a:bodyPr wrap="square" rtlCol="0">
            <a:spAutoFit/>
          </a:bodyPr>
          <a:lstStyle/>
          <a:p>
            <a:pPr>
              <a:spcAft>
                <a:spcPts val="600"/>
              </a:spcAft>
            </a:pPr>
            <a:r>
              <a:rPr lang="en-US" sz="1600" dirty="0">
                <a:latin typeface="+mj-lt"/>
              </a:rPr>
              <a:t>About 50% of respondents stated they prefer to work with all industry partners:</a:t>
            </a:r>
          </a:p>
          <a:p>
            <a:pPr marL="742950" lvl="1" indent="-285750">
              <a:buFont typeface="Arial" panose="020B0604020202020204" pitchFamily="34" charset="0"/>
              <a:buChar char="•"/>
            </a:pPr>
            <a:r>
              <a:rPr lang="en-US" sz="1600" dirty="0">
                <a:latin typeface="+mj-lt"/>
              </a:rPr>
              <a:t>Manufacturers</a:t>
            </a:r>
          </a:p>
          <a:p>
            <a:pPr marL="742950" lvl="1" indent="-285750">
              <a:buFont typeface="Arial" panose="020B0604020202020204" pitchFamily="34" charset="0"/>
              <a:buChar char="•"/>
            </a:pPr>
            <a:r>
              <a:rPr lang="en-US" sz="1600" dirty="0">
                <a:latin typeface="+mj-lt"/>
              </a:rPr>
              <a:t>Distributors</a:t>
            </a:r>
          </a:p>
          <a:p>
            <a:pPr marL="742950" lvl="1" indent="-285750">
              <a:spcAft>
                <a:spcPts val="600"/>
              </a:spcAft>
              <a:buFont typeface="Arial" panose="020B0604020202020204" pitchFamily="34" charset="0"/>
              <a:buChar char="•"/>
            </a:pPr>
            <a:r>
              <a:rPr lang="en-US" sz="1600" dirty="0">
                <a:latin typeface="+mj-lt"/>
              </a:rPr>
              <a:t>Brokers</a:t>
            </a:r>
          </a:p>
          <a:p>
            <a:pPr>
              <a:spcAft>
                <a:spcPts val="600"/>
              </a:spcAft>
            </a:pPr>
            <a:r>
              <a:rPr lang="en-US" sz="1600" dirty="0">
                <a:latin typeface="+mj-lt"/>
              </a:rPr>
              <a:t>Based on those with the best knowledge of product information and availability. </a:t>
            </a:r>
          </a:p>
          <a:p>
            <a:pPr>
              <a:spcAft>
                <a:spcPts val="600"/>
              </a:spcAft>
            </a:pPr>
            <a:endParaRPr lang="en-US" sz="1600" dirty="0"/>
          </a:p>
        </p:txBody>
      </p:sp>
      <p:pic>
        <p:nvPicPr>
          <p:cNvPr id="6" name="Picture 5"/>
          <p:cNvPicPr>
            <a:picLocks noChangeAspect="1"/>
          </p:cNvPicPr>
          <p:nvPr/>
        </p:nvPicPr>
        <p:blipFill>
          <a:blip r:embed="rId2"/>
          <a:stretch>
            <a:fillRect/>
          </a:stretch>
        </p:blipFill>
        <p:spPr>
          <a:xfrm>
            <a:off x="180754" y="1658623"/>
            <a:ext cx="5484418" cy="5103684"/>
          </a:xfrm>
          <a:prstGeom prst="rect">
            <a:avLst/>
          </a:prstGeom>
          <a:ln>
            <a:solidFill>
              <a:schemeClr val="tx1"/>
            </a:solidFill>
          </a:ln>
        </p:spPr>
      </p:pic>
    </p:spTree>
    <p:extLst>
      <p:ext uri="{BB962C8B-B14F-4D97-AF65-F5344CB8AC3E}">
        <p14:creationId xmlns:p14="http://schemas.microsoft.com/office/powerpoint/2010/main" val="2645206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693" y="0"/>
            <a:ext cx="8952614" cy="744279"/>
          </a:xfrm>
        </p:spPr>
        <p:txBody>
          <a:bodyPr>
            <a:noAutofit/>
          </a:bodyPr>
          <a:lstStyle/>
          <a:p>
            <a:r>
              <a:rPr lang="en-US" sz="4000" dirty="0"/>
              <a:t>Topic 1: Vendors &amp; Product Information</a:t>
            </a:r>
          </a:p>
        </p:txBody>
      </p:sp>
      <p:sp>
        <p:nvSpPr>
          <p:cNvPr id="4" name="Rectangle 3"/>
          <p:cNvSpPr/>
          <p:nvPr/>
        </p:nvSpPr>
        <p:spPr>
          <a:xfrm>
            <a:off x="95693" y="744279"/>
            <a:ext cx="8952614" cy="369332"/>
          </a:xfrm>
          <a:prstGeom prst="rect">
            <a:avLst/>
          </a:prstGeom>
        </p:spPr>
        <p:txBody>
          <a:bodyPr wrap="square">
            <a:spAutoFit/>
          </a:bodyPr>
          <a:lstStyle/>
          <a:p>
            <a:pPr algn="ctr"/>
            <a:r>
              <a:rPr lang="en-US" dirty="0">
                <a:latin typeface="+mj-lt"/>
              </a:rPr>
              <a:t>What is the primary reason that you list a product as approved on a specification? </a:t>
            </a:r>
          </a:p>
        </p:txBody>
      </p:sp>
      <p:pic>
        <p:nvPicPr>
          <p:cNvPr id="5" name="Picture 4"/>
          <p:cNvPicPr>
            <a:picLocks noChangeAspect="1"/>
          </p:cNvPicPr>
          <p:nvPr/>
        </p:nvPicPr>
        <p:blipFill>
          <a:blip r:embed="rId2"/>
          <a:stretch>
            <a:fillRect/>
          </a:stretch>
        </p:blipFill>
        <p:spPr>
          <a:xfrm>
            <a:off x="199903" y="1352587"/>
            <a:ext cx="8744195" cy="5402573"/>
          </a:xfrm>
          <a:prstGeom prst="rect">
            <a:avLst/>
          </a:prstGeom>
        </p:spPr>
      </p:pic>
    </p:spTree>
    <p:extLst>
      <p:ext uri="{BB962C8B-B14F-4D97-AF65-F5344CB8AC3E}">
        <p14:creationId xmlns:p14="http://schemas.microsoft.com/office/powerpoint/2010/main" val="33118694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9A08AA5F32D140892A56F0140BA2B1" ma:contentTypeVersion="11" ma:contentTypeDescription="Create a new document." ma:contentTypeScope="" ma:versionID="32e76dc76647dd49aac056ad3038647f">
  <xsd:schema xmlns:xsd="http://www.w3.org/2001/XMLSchema" xmlns:xs="http://www.w3.org/2001/XMLSchema" xmlns:p="http://schemas.microsoft.com/office/2006/metadata/properties" xmlns:ns2="9490ccf3-7ade-4f3b-899a-79ff018e7659" xmlns:ns3="49d0b909-6813-46f0-9b5e-877fdb186544" targetNamespace="http://schemas.microsoft.com/office/2006/metadata/properties" ma:root="true" ma:fieldsID="dc2f95f6298acf312806d0f292c555e9" ns2:_="" ns3:_="">
    <xsd:import namespace="9490ccf3-7ade-4f3b-899a-79ff018e7659"/>
    <xsd:import namespace="49d0b909-6813-46f0-9b5e-877fdb1865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90ccf3-7ade-4f3b-899a-79ff018e765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d0b909-6813-46f0-9b5e-877fdb18654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825221-29DB-421A-ABA3-5E7586495129}"/>
</file>

<file path=customXml/itemProps2.xml><?xml version="1.0" encoding="utf-8"?>
<ds:datastoreItem xmlns:ds="http://schemas.openxmlformats.org/officeDocument/2006/customXml" ds:itemID="{BBBB3F79-2721-4F0C-AF9B-F6D8CCC7CD3B}"/>
</file>

<file path=customXml/itemProps3.xml><?xml version="1.0" encoding="utf-8"?>
<ds:datastoreItem xmlns:ds="http://schemas.openxmlformats.org/officeDocument/2006/customXml" ds:itemID="{86EDF837-84AF-40BD-BEE0-23BCF2E03091}"/>
</file>

<file path=docProps/app.xml><?xml version="1.0" encoding="utf-8"?>
<Properties xmlns="http://schemas.openxmlformats.org/officeDocument/2006/extended-properties" xmlns:vt="http://schemas.openxmlformats.org/officeDocument/2006/docPropsVTypes">
  <Template>Office Theme</Template>
  <TotalTime>211</TotalTime>
  <Words>1400</Words>
  <Application>Microsoft Office PowerPoint</Application>
  <PresentationFormat>Letter Paper (8.5x11 in)</PresentationFormat>
  <Paragraphs>164</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Improving Procurement: A Case Study</vt:lpstr>
      <vt:lpstr>Method</vt:lpstr>
      <vt:lpstr>Topic 1: Vendors &amp; Product Information</vt:lpstr>
      <vt:lpstr>Topic 1: Vendors &amp; Product Information</vt:lpstr>
      <vt:lpstr>Topic 1: Vendors &amp; Product Information</vt:lpstr>
      <vt:lpstr>PowerPoint Presentation</vt:lpstr>
      <vt:lpstr>Topic 1: Vendors &amp; Product Information</vt:lpstr>
      <vt:lpstr>Topic 1: Vendors &amp; Product Information</vt:lpstr>
      <vt:lpstr>Topic 1: Vendors &amp; Product Information</vt:lpstr>
      <vt:lpstr>PowerPoint Presentation</vt:lpstr>
      <vt:lpstr>Topic 1: Vendors &amp; Product Information</vt:lpstr>
      <vt:lpstr>Topic 1: Vendors &amp; Product Information</vt:lpstr>
      <vt:lpstr>Topic 1: Vendors &amp; Product Information</vt:lpstr>
      <vt:lpstr>Topic 1: Vendors &amp; Product Information</vt:lpstr>
      <vt:lpstr>Topic 2: Forecasting Quantities</vt:lpstr>
      <vt:lpstr>Topic 2: Forecasting Quantities</vt:lpstr>
      <vt:lpstr>Topic 2: Forecasting Quantities</vt:lpstr>
      <vt:lpstr>Topic 2: Forecasting Quantities</vt:lpstr>
      <vt:lpstr>Topic 2: Forecasting Quantities</vt:lpstr>
      <vt:lpstr>Topic 2: Forecasting Quantities</vt:lpstr>
      <vt:lpstr>Topic 2: Forecasting Quantities</vt:lpstr>
      <vt:lpstr>Topic 2: Forecasting Quantities</vt:lpstr>
      <vt:lpstr>Topic 3: Communication with Vendors</vt:lpstr>
      <vt:lpstr>Topic 3: Communication with Vendors</vt:lpstr>
      <vt:lpstr>Topic 3: Communication with Vendors</vt:lpstr>
      <vt:lpstr>Topic 3: Communication with Vendors</vt:lpstr>
      <vt:lpstr>Topic 3: Communication with Vendors</vt:lpstr>
      <vt:lpstr>Topic 3: Communication with Vendors</vt:lpstr>
      <vt:lpstr>Topic 3: Communication with Vendors</vt:lpstr>
      <vt:lpstr>Topic 3: Communication with Vendors</vt:lpstr>
      <vt:lpstr>Topic 4: Evaluating &amp; Awarding the Bid</vt:lpstr>
      <vt:lpstr>Topic 4: Evaluating &amp; Awarding the Bid</vt:lpstr>
      <vt:lpstr>Topic 4: Evaluating &amp; Awarding the Bid</vt:lpstr>
      <vt:lpstr>Topic 4: Evaluating &amp; Awarding the Bid</vt:lpstr>
      <vt:lpstr>Topic 4: Evaluating &amp; Awarding the Bid</vt:lpstr>
      <vt:lpstr>Topic 4: Evaluating &amp; Awarding the Bid</vt:lpstr>
      <vt:lpstr>Topic 4: Evaluating &amp; Awarding the Bid</vt:lpstr>
      <vt:lpstr>Topic 4: Evaluating &amp; Awarding the Bid</vt:lpstr>
      <vt:lpstr>Topic 4: Evaluating &amp; Awarding the Bid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Procurement: A Case Study</dc:title>
  <dc:creator>Owner</dc:creator>
  <cp:lastModifiedBy>Jon Fleck</cp:lastModifiedBy>
  <cp:revision>50</cp:revision>
  <dcterms:created xsi:type="dcterms:W3CDTF">2016-06-15T15:05:59Z</dcterms:created>
  <dcterms:modified xsi:type="dcterms:W3CDTF">2017-02-08T20:27:06Z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0x010100659A08AA5F32D140892A56F0140BA2B1</vt:lpwstr>
  </property>
</Properties>
</file>